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9144000" cy="6858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 userDrawn="1">
          <p15:clr>
            <a:srgbClr val="A4A3A4"/>
          </p15:clr>
        </p15:guide>
        <p15:guide id="2" pos="13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E72"/>
    <a:srgbClr val="EA5D4E"/>
    <a:srgbClr val="D5EEEF"/>
    <a:srgbClr val="006CB5"/>
    <a:srgbClr val="001B54"/>
    <a:srgbClr val="002147"/>
    <a:srgbClr val="872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>
      <p:cViewPr varScale="1">
        <p:scale>
          <a:sx n="23" d="100"/>
          <a:sy n="23" d="100"/>
        </p:scale>
        <p:origin x="1752" y="240"/>
      </p:cViewPr>
      <p:guideLst>
        <p:guide orient="horz" pos="9537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641" y="9406422"/>
            <a:ext cx="36387247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279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6181" y="1212605"/>
            <a:ext cx="9631918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429" y="1212605"/>
            <a:ext cx="28182279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1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581" y="19457690"/>
            <a:ext cx="36387247" cy="601393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581" y="12833948"/>
            <a:ext cx="36387247" cy="662374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22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48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428" y="7065330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61002" y="7065330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1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6" y="6777952"/>
            <a:ext cx="1891453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5" indent="0">
              <a:buNone/>
              <a:defRPr sz="9100" b="1"/>
            </a:lvl2pPr>
            <a:lvl3pPr marL="4176350" indent="0">
              <a:buNone/>
              <a:defRPr sz="8200" b="1"/>
            </a:lvl3pPr>
            <a:lvl4pPr marL="6264526" indent="0">
              <a:buNone/>
              <a:defRPr sz="7300" b="1"/>
            </a:lvl4pPr>
            <a:lvl5pPr marL="8352700" indent="0">
              <a:buNone/>
              <a:defRPr sz="7300" b="1"/>
            </a:lvl5pPr>
            <a:lvl6pPr marL="10440875" indent="0">
              <a:buNone/>
              <a:defRPr sz="7300" b="1"/>
            </a:lvl6pPr>
            <a:lvl7pPr marL="12529051" indent="0">
              <a:buNone/>
              <a:defRPr sz="7300" b="1"/>
            </a:lvl7pPr>
            <a:lvl8pPr marL="14617225" indent="0">
              <a:buNone/>
              <a:defRPr sz="7300" b="1"/>
            </a:lvl8pPr>
            <a:lvl9pPr marL="16705400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426" y="9602677"/>
            <a:ext cx="1891453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6138" y="6777952"/>
            <a:ext cx="1892196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5" indent="0">
              <a:buNone/>
              <a:defRPr sz="9100" b="1"/>
            </a:lvl2pPr>
            <a:lvl3pPr marL="4176350" indent="0">
              <a:buNone/>
              <a:defRPr sz="8200" b="1"/>
            </a:lvl3pPr>
            <a:lvl4pPr marL="6264526" indent="0">
              <a:buNone/>
              <a:defRPr sz="7300" b="1"/>
            </a:lvl4pPr>
            <a:lvl5pPr marL="8352700" indent="0">
              <a:buNone/>
              <a:defRPr sz="7300" b="1"/>
            </a:lvl5pPr>
            <a:lvl6pPr marL="10440875" indent="0">
              <a:buNone/>
              <a:defRPr sz="7300" b="1"/>
            </a:lvl6pPr>
            <a:lvl7pPr marL="12529051" indent="0">
              <a:buNone/>
              <a:defRPr sz="7300" b="1"/>
            </a:lvl7pPr>
            <a:lvl8pPr marL="14617225" indent="0">
              <a:buNone/>
              <a:defRPr sz="7300" b="1"/>
            </a:lvl8pPr>
            <a:lvl9pPr marL="16705400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6138" y="9602677"/>
            <a:ext cx="1892196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9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55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30" y="1205591"/>
            <a:ext cx="14083710" cy="513077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6946" y="1205594"/>
            <a:ext cx="23931154" cy="25843120"/>
          </a:xfrm>
        </p:spPr>
        <p:txBody>
          <a:bodyPr/>
          <a:lstStyle>
            <a:lvl1pPr>
              <a:defRPr sz="14599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430" y="6336367"/>
            <a:ext cx="14083710" cy="20712346"/>
          </a:xfrm>
        </p:spPr>
        <p:txBody>
          <a:bodyPr/>
          <a:lstStyle>
            <a:lvl1pPr marL="0" indent="0">
              <a:buNone/>
              <a:defRPr sz="6400"/>
            </a:lvl1pPr>
            <a:lvl2pPr marL="2088175" indent="0">
              <a:buNone/>
              <a:defRPr sz="5500"/>
            </a:lvl2pPr>
            <a:lvl3pPr marL="4176350" indent="0">
              <a:buNone/>
              <a:defRPr sz="4600"/>
            </a:lvl3pPr>
            <a:lvl4pPr marL="6264526" indent="0">
              <a:buNone/>
              <a:defRPr sz="4100"/>
            </a:lvl4pPr>
            <a:lvl5pPr marL="8352700" indent="0">
              <a:buNone/>
              <a:defRPr sz="4100"/>
            </a:lvl5pPr>
            <a:lvl6pPr marL="10440875" indent="0">
              <a:buNone/>
              <a:defRPr sz="4100"/>
            </a:lvl6pPr>
            <a:lvl7pPr marL="12529051" indent="0">
              <a:buNone/>
              <a:defRPr sz="4100"/>
            </a:lvl7pPr>
            <a:lvl8pPr marL="14617225" indent="0">
              <a:buNone/>
              <a:defRPr sz="4100"/>
            </a:lvl8pPr>
            <a:lvl9pPr marL="167054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1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774" y="21195982"/>
            <a:ext cx="25685115" cy="250230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0774" y="2705574"/>
            <a:ext cx="25685115" cy="18167985"/>
          </a:xfrm>
        </p:spPr>
        <p:txBody>
          <a:bodyPr/>
          <a:lstStyle>
            <a:lvl1pPr marL="0" indent="0">
              <a:buNone/>
              <a:defRPr sz="14599"/>
            </a:lvl1pPr>
            <a:lvl2pPr marL="2088175" indent="0">
              <a:buNone/>
              <a:defRPr sz="12800"/>
            </a:lvl2pPr>
            <a:lvl3pPr marL="4176350" indent="0">
              <a:buNone/>
              <a:defRPr sz="11000"/>
            </a:lvl3pPr>
            <a:lvl4pPr marL="6264526" indent="0">
              <a:buNone/>
              <a:defRPr sz="9100"/>
            </a:lvl4pPr>
            <a:lvl5pPr marL="8352700" indent="0">
              <a:buNone/>
              <a:defRPr sz="9100"/>
            </a:lvl5pPr>
            <a:lvl6pPr marL="10440875" indent="0">
              <a:buNone/>
              <a:defRPr sz="9100"/>
            </a:lvl6pPr>
            <a:lvl7pPr marL="12529051" indent="0">
              <a:buNone/>
              <a:defRPr sz="9100"/>
            </a:lvl7pPr>
            <a:lvl8pPr marL="14617225" indent="0">
              <a:buNone/>
              <a:defRPr sz="9100"/>
            </a:lvl8pPr>
            <a:lvl9pPr marL="16705400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774" y="23698290"/>
            <a:ext cx="25685115" cy="3553689"/>
          </a:xfrm>
        </p:spPr>
        <p:txBody>
          <a:bodyPr/>
          <a:lstStyle>
            <a:lvl1pPr marL="0" indent="0">
              <a:buNone/>
              <a:defRPr sz="6400"/>
            </a:lvl1pPr>
            <a:lvl2pPr marL="2088175" indent="0">
              <a:buNone/>
              <a:defRPr sz="5500"/>
            </a:lvl2pPr>
            <a:lvl3pPr marL="4176350" indent="0">
              <a:buNone/>
              <a:defRPr sz="4600"/>
            </a:lvl3pPr>
            <a:lvl4pPr marL="6264526" indent="0">
              <a:buNone/>
              <a:defRPr sz="4100"/>
            </a:lvl4pPr>
            <a:lvl5pPr marL="8352700" indent="0">
              <a:buNone/>
              <a:defRPr sz="4100"/>
            </a:lvl5pPr>
            <a:lvl6pPr marL="10440875" indent="0">
              <a:buNone/>
              <a:defRPr sz="4100"/>
            </a:lvl6pPr>
            <a:lvl7pPr marL="12529051" indent="0">
              <a:buNone/>
              <a:defRPr sz="4100"/>
            </a:lvl7pPr>
            <a:lvl8pPr marL="14617225" indent="0">
              <a:buNone/>
              <a:defRPr sz="4100"/>
            </a:lvl8pPr>
            <a:lvl9pPr marL="167054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0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0428" y="1212605"/>
            <a:ext cx="38527673" cy="5046663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8" y="7065330"/>
            <a:ext cx="38527673" cy="19983384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0425" y="28065054"/>
            <a:ext cx="9988657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8DBD-5A99-4837-A73D-650F8A5B5429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6248" y="28065054"/>
            <a:ext cx="13556033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9443" y="28065054"/>
            <a:ext cx="9988657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3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50" rtl="0" eaLnBrk="1" latinLnBrk="0" hangingPunct="1">
        <a:spcBef>
          <a:spcPct val="0"/>
        </a:spcBef>
        <a:buNone/>
        <a:defRPr sz="200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31" indent="-1566131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99" kern="1200">
          <a:solidFill>
            <a:schemeClr val="tx1"/>
          </a:solidFill>
          <a:latin typeface="+mn-lt"/>
          <a:ea typeface="+mn-ea"/>
          <a:cs typeface="+mn-cs"/>
        </a:defRPr>
      </a:lvl1pPr>
      <a:lvl2pPr marL="3393284" indent="-1305110" algn="l" defTabSz="4176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3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12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8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63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3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13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8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26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0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7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51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2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0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225A5C-8E54-D107-C88D-26ECB3C46BBC}"/>
              </a:ext>
            </a:extLst>
          </p:cNvPr>
          <p:cNvSpPr/>
          <p:nvPr/>
        </p:nvSpPr>
        <p:spPr>
          <a:xfrm>
            <a:off x="8669309" y="18307"/>
            <a:ext cx="25048321" cy="30261668"/>
          </a:xfrm>
          <a:prstGeom prst="rect">
            <a:avLst/>
          </a:prstGeom>
          <a:solidFill>
            <a:srgbClr val="193E72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9450934" y="694249"/>
            <a:ext cx="24194688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Main finding </a:t>
            </a:r>
            <a:r>
              <a:rPr lang="en-GB" sz="13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goes here, translated into </a:t>
            </a:r>
            <a:r>
              <a:rPr lang="en-GB" sz="138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plain English. Emphasize </a:t>
            </a:r>
            <a:r>
              <a:rPr lang="en-GB" sz="13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the important words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0316" y="752712"/>
            <a:ext cx="6780976" cy="1800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Study title</a:t>
            </a:r>
          </a:p>
          <a:p>
            <a:r>
              <a:rPr lang="en-GB" sz="54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Subtitle / strapline</a:t>
            </a:r>
          </a:p>
          <a:p>
            <a:endParaRPr lang="en-GB" sz="6000" b="1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GB" sz="54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</a:t>
            </a:r>
            <a:br>
              <a:rPr lang="en-GB" sz="48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48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Joe Bloggs</a:t>
            </a: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GB" sz="4800" b="1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GB" sz="54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Background</a:t>
            </a:r>
            <a:br>
              <a:rPr lang="en-GB" sz="48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48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Short description of why the work was needed</a:t>
            </a: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GB" sz="54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Methods</a:t>
            </a: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GB" sz="48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What did you do?</a:t>
            </a: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GB" sz="48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GB" sz="54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Results</a:t>
            </a:r>
          </a:p>
          <a:p>
            <a:r>
              <a:rPr lang="en-GB" sz="48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What did you find?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A5B21D-C314-422C-8665-CA9EE36F7ECC}"/>
              </a:ext>
            </a:extLst>
          </p:cNvPr>
          <p:cNvSpPr txBox="1"/>
          <p:nvPr/>
        </p:nvSpPr>
        <p:spPr>
          <a:xfrm>
            <a:off x="34961181" y="20612595"/>
            <a:ext cx="684076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Contact</a:t>
            </a:r>
          </a:p>
          <a:p>
            <a:r>
              <a:rPr lang="en-GB" sz="24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Contact details to include telephone/email</a:t>
            </a:r>
          </a:p>
          <a:p>
            <a:r>
              <a:rPr lang="en-GB" sz="24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address, Twitter, LinkedIn etc </a:t>
            </a:r>
            <a:r>
              <a:rPr lang="en-GB" sz="2400" dirty="0" err="1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etc</a:t>
            </a:r>
            <a:r>
              <a:rPr lang="en-GB" sz="24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endParaRPr lang="en-GB" sz="24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GB" sz="24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This research is funded by the National Institute for Health and Care Research Applied Research Collaboration Wessex (NIHR ARC Wessex). </a:t>
            </a:r>
          </a:p>
          <a:p>
            <a:pPr>
              <a:spcBef>
                <a:spcPts val="600"/>
              </a:spcBef>
              <a:defRPr/>
            </a:pPr>
            <a:r>
              <a:rPr lang="en-GB" sz="24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The views expressed are those of the authors and not necessarily those of the NIHR, the NHS or the Department of Health and Social Care.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DFF302-FF8E-49FD-8154-9BF90AB5CB5B}"/>
              </a:ext>
            </a:extLst>
          </p:cNvPr>
          <p:cNvSpPr txBox="1"/>
          <p:nvPr/>
        </p:nvSpPr>
        <p:spPr>
          <a:xfrm>
            <a:off x="34961181" y="25293115"/>
            <a:ext cx="8765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arc-</a:t>
            </a:r>
            <a:r>
              <a:rPr lang="en-GB" sz="4000" b="1" dirty="0" err="1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wx.nihr.ac.uk</a:t>
            </a:r>
            <a:r>
              <a:rPr lang="en-GB" sz="4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| @</a:t>
            </a:r>
            <a:r>
              <a:rPr lang="en-GB" sz="4000" b="1" dirty="0" err="1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ARC_Wessex</a:t>
            </a:r>
            <a:endParaRPr lang="en-GB" sz="4000" b="1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D92F24D-438F-40F8-91A6-C68AF2FCE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46" b="23513"/>
          <a:stretch/>
        </p:blipFill>
        <p:spPr>
          <a:xfrm rot="10800000">
            <a:off x="30303277" y="50678"/>
            <a:ext cx="3342345" cy="3960143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4287E1B-7F94-4349-A63A-EECB1998189C}"/>
              </a:ext>
            </a:extLst>
          </p:cNvPr>
          <p:cNvCxnSpPr>
            <a:cxnSpLocks/>
          </p:cNvCxnSpPr>
          <p:nvPr/>
        </p:nvCxnSpPr>
        <p:spPr>
          <a:xfrm>
            <a:off x="9162902" y="10099427"/>
            <a:ext cx="24554728" cy="0"/>
          </a:xfrm>
          <a:prstGeom prst="line">
            <a:avLst/>
          </a:prstGeom>
          <a:ln w="76200"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7E96E09-80A8-401B-A699-D054625AF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48127" y="26545014"/>
            <a:ext cx="7078415" cy="96250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9450934" y="11509294"/>
            <a:ext cx="23770787" cy="1449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Use this space for:</a:t>
            </a:r>
          </a:p>
          <a:p>
            <a:endParaRPr lang="en-GB" sz="7200" b="1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 chart</a:t>
            </a:r>
            <a:br>
              <a:rPr lang="en-GB" sz="72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72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An infographic</a:t>
            </a:r>
            <a:br>
              <a:rPr lang="en-GB" sz="72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72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 quote or two</a:t>
            </a:r>
            <a:br>
              <a:rPr lang="en-GB" sz="72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72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Two or three key messages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7200" b="1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GB" sz="72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That emphasise your findings. Ideally something visual! 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endParaRPr lang="en-GB" sz="7200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1142978" indent="-1142978">
              <a:buFont typeface="Arial" panose="020B0604020202020204" pitchFamily="34" charset="0"/>
              <a:buChar char="•"/>
            </a:pPr>
            <a:endParaRPr lang="en-GB" sz="7200" b="1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A qr code with a letter b&#10;&#10;Description automatically generated">
            <a:extLst>
              <a:ext uri="{FF2B5EF4-FFF2-40B4-BE49-F238E27FC236}">
                <a16:creationId xmlns:a16="http://schemas.microsoft.com/office/drawing/2014/main" id="{9A9DEB73-D9CD-826A-B4FF-4EBA439C36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192" y="25221035"/>
            <a:ext cx="4320552" cy="4320552"/>
          </a:xfrm>
          <a:prstGeom prst="rect">
            <a:avLst/>
          </a:prstGeom>
        </p:spPr>
      </p:pic>
      <p:pic>
        <p:nvPicPr>
          <p:cNvPr id="22" name="Picture 21" descr="A white cell phone with a black background&#10;&#10;Description automatically generated">
            <a:extLst>
              <a:ext uri="{FF2B5EF4-FFF2-40B4-BE49-F238E27FC236}">
                <a16:creationId xmlns:a16="http://schemas.microsoft.com/office/drawing/2014/main" id="{566ED4F7-9DF7-E015-F929-B8058508EB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6744" y="26149447"/>
            <a:ext cx="3452345" cy="34523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1E6D081-A6DC-8158-7EE5-2A2DF7864783}"/>
              </a:ext>
            </a:extLst>
          </p:cNvPr>
          <p:cNvSpPr txBox="1"/>
          <p:nvPr/>
        </p:nvSpPr>
        <p:spPr>
          <a:xfrm>
            <a:off x="16958445" y="27991343"/>
            <a:ext cx="12150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Take a picture with your phone to </a:t>
            </a:r>
            <a:br>
              <a:rPr lang="en-GB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see more information</a:t>
            </a:r>
            <a:endParaRPr lang="en-GB" sz="4800" b="1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 descr="A blue person icon on a black background&#10;&#10;Description automatically generated">
            <a:extLst>
              <a:ext uri="{FF2B5EF4-FFF2-40B4-BE49-F238E27FC236}">
                <a16:creationId xmlns:a16="http://schemas.microsoft.com/office/drawing/2014/main" id="{47978E16-EC69-CC05-E7F9-E46580ED98F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558" y="3528305"/>
            <a:ext cx="3042730" cy="304273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74F1C4-2746-8539-3455-FD61189F8FEA}"/>
              </a:ext>
            </a:extLst>
          </p:cNvPr>
          <p:cNvSpPr txBox="1"/>
          <p:nvPr/>
        </p:nvSpPr>
        <p:spPr>
          <a:xfrm>
            <a:off x="35085782" y="752712"/>
            <a:ext cx="6882427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GB" sz="4800" b="1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solidFill>
                  <a:srgbClr val="193E72"/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193E72"/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193E72"/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Extra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193E72"/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193E72"/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Extra nuance that you’re worried about leaving out</a:t>
            </a:r>
          </a:p>
        </p:txBody>
      </p:sp>
      <p:pic>
        <p:nvPicPr>
          <p:cNvPr id="35" name="Picture 34" descr="A blue and red circles and lines&#10;&#10;Description automatically generated">
            <a:extLst>
              <a:ext uri="{FF2B5EF4-FFF2-40B4-BE49-F238E27FC236}">
                <a16:creationId xmlns:a16="http://schemas.microsoft.com/office/drawing/2014/main" id="{2C0AADE9-9F97-8029-CFCF-8D10FFA5F07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01001"/>
            <a:ext cx="4243363" cy="4278974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7E0D9E9-6DD2-4704-94EB-51CC46CA6390}"/>
              </a:ext>
            </a:extLst>
          </p:cNvPr>
          <p:cNvSpPr/>
          <p:nvPr/>
        </p:nvSpPr>
        <p:spPr>
          <a:xfrm>
            <a:off x="4400085" y="11630152"/>
            <a:ext cx="2529764" cy="715915"/>
          </a:xfrm>
          <a:prstGeom prst="roundRect">
            <a:avLst/>
          </a:prstGeom>
          <a:solidFill>
            <a:srgbClr val="EA5D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err="1"/>
              <a:t>Quali</a:t>
            </a:r>
            <a:endParaRPr lang="en-GB" sz="44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CE05F9-C20C-1DF7-4C93-826B3141ED77}"/>
              </a:ext>
            </a:extLst>
          </p:cNvPr>
          <p:cNvSpPr/>
          <p:nvPr/>
        </p:nvSpPr>
        <p:spPr>
          <a:xfrm>
            <a:off x="1744115" y="12763723"/>
            <a:ext cx="5311939" cy="747723"/>
          </a:xfrm>
          <a:prstGeom prst="roundRect">
            <a:avLst/>
          </a:prstGeom>
          <a:solidFill>
            <a:srgbClr val="EA5D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Health economics</a:t>
            </a:r>
          </a:p>
        </p:txBody>
      </p:sp>
    </p:spTree>
    <p:extLst>
      <p:ext uri="{BB962C8B-B14F-4D97-AF65-F5344CB8AC3E}">
        <p14:creationId xmlns:p14="http://schemas.microsoft.com/office/powerpoint/2010/main" val="295161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194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P Richards-Doran</dc:creator>
  <cp:lastModifiedBy>Jamie Stevenson</cp:lastModifiedBy>
  <cp:revision>41</cp:revision>
  <dcterms:created xsi:type="dcterms:W3CDTF">2015-10-12T13:01:34Z</dcterms:created>
  <dcterms:modified xsi:type="dcterms:W3CDTF">2023-07-25T14:56:53Z</dcterms:modified>
</cp:coreProperties>
</file>