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 id="2147483684" r:id="rId6"/>
  </p:sldMasterIdLst>
  <p:notesMasterIdLst>
    <p:notesMasterId r:id="rId36"/>
  </p:notesMasterIdLst>
  <p:handoutMasterIdLst>
    <p:handoutMasterId r:id="rId37"/>
  </p:handoutMasterIdLst>
  <p:sldIdLst>
    <p:sldId id="281" r:id="rId7"/>
    <p:sldId id="285" r:id="rId8"/>
    <p:sldId id="286" r:id="rId9"/>
    <p:sldId id="287" r:id="rId10"/>
    <p:sldId id="288" r:id="rId11"/>
    <p:sldId id="289" r:id="rId12"/>
    <p:sldId id="276" r:id="rId13"/>
    <p:sldId id="292" r:id="rId14"/>
    <p:sldId id="293" r:id="rId15"/>
    <p:sldId id="294" r:id="rId16"/>
    <p:sldId id="295" r:id="rId17"/>
    <p:sldId id="297" r:id="rId18"/>
    <p:sldId id="296" r:id="rId19"/>
    <p:sldId id="298" r:id="rId20"/>
    <p:sldId id="301" r:id="rId21"/>
    <p:sldId id="302" r:id="rId22"/>
    <p:sldId id="279" r:id="rId23"/>
    <p:sldId id="300" r:id="rId24"/>
    <p:sldId id="299" r:id="rId25"/>
    <p:sldId id="272" r:id="rId26"/>
    <p:sldId id="273" r:id="rId27"/>
    <p:sldId id="282" r:id="rId28"/>
    <p:sldId id="263" r:id="rId29"/>
    <p:sldId id="264" r:id="rId30"/>
    <p:sldId id="277" r:id="rId31"/>
    <p:sldId id="283" r:id="rId32"/>
    <p:sldId id="269" r:id="rId33"/>
    <p:sldId id="291" r:id="rId34"/>
    <p:sldId id="26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2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961"/>
    <a:srgbClr val="005C84"/>
    <a:srgbClr val="063D5F"/>
    <a:srgbClr val="8D3970"/>
    <a:srgbClr val="662953"/>
    <a:srgbClr val="F9FBFF"/>
    <a:srgbClr val="CA287A"/>
    <a:srgbClr val="DE2B32"/>
    <a:srgbClr val="4AAD87"/>
    <a:srgbClr val="AAC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22E08-E146-488E-8D5B-BB0B2AB555E6}" v="10" dt="2024-12-05T09:45:47.497"/>
    <p1510:client id="{A605EAD8-D5D2-4C4E-84EC-337A8025F36A}" v="3" dt="2024-12-05T12:18:18.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604" autoAdjust="0"/>
  </p:normalViewPr>
  <p:slideViewPr>
    <p:cSldViewPr>
      <p:cViewPr varScale="1">
        <p:scale>
          <a:sx n="55" d="100"/>
          <a:sy n="55" d="100"/>
        </p:scale>
        <p:origin x="896" y="76"/>
      </p:cViewPr>
      <p:guideLst>
        <p:guide orient="horz" pos="119"/>
        <p:guide pos="2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12/6/2024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06/12/2024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a:t>
            </a:fld>
            <a:endParaRPr lang="en-GB"/>
          </a:p>
        </p:txBody>
      </p:sp>
    </p:spTree>
    <p:extLst>
      <p:ext uri="{BB962C8B-B14F-4D97-AF65-F5344CB8AC3E}">
        <p14:creationId xmlns:p14="http://schemas.microsoft.com/office/powerpoint/2010/main" val="3911261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pink here you can see the instances where this participant has used the ‘general you’ form. It would be very much a judgment call by the researcher whether or not these should be a part of the poem – that’s part of the beauty of IPA being interpretative. For this participant, I chose to include these phrases, but in brackets.</a:t>
            </a:r>
          </a:p>
          <a:p>
            <a:endParaRPr lang="en-US" dirty="0"/>
          </a:p>
          <a:p>
            <a:r>
              <a:rPr lang="en-US" dirty="0"/>
              <a:t>So the final step is to put all of these highlighted phrases in a list, keeping the order the same, add in punctuation as appropriate, and split it into stanzas which fit together thematically and</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12</a:t>
            </a:fld>
            <a:endParaRPr lang="en-GB"/>
          </a:p>
        </p:txBody>
      </p:sp>
    </p:spTree>
    <p:extLst>
      <p:ext uri="{BB962C8B-B14F-4D97-AF65-F5344CB8AC3E}">
        <p14:creationId xmlns:p14="http://schemas.microsoft.com/office/powerpoint/2010/main" val="121525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get this. So this is all of the highlighted phrases from the previous slide, in the same order. I choose to use a poignant phrase from the poem as the title, so that it maintains the participant voice. This poem is called ‘I’m not meant to be here’ and it goes like this: read.</a:t>
            </a:r>
          </a:p>
          <a:p>
            <a:endParaRPr lang="en-US" dirty="0"/>
          </a:p>
          <a:p>
            <a:r>
              <a:rPr lang="en-US" dirty="0"/>
              <a:t>So you should all have a decent sense of this student’s journey and perspective on impostor syndrome from reading and hearing that – remember this was all in response to the question ‘what do you understand by the term?’ and then a prompt of ‘is this something you experience, or have experienced?’. Obviously there is a lot more nuance in the whole 80 minute interview, but this gives a representative </a:t>
            </a:r>
            <a:r>
              <a:rPr lang="en-US" dirty="0" err="1"/>
              <a:t>snpashot</a:t>
            </a:r>
            <a:r>
              <a:rPr lang="en-US" dirty="0"/>
              <a:t> of this participants’ feelings and experiences.</a:t>
            </a:r>
          </a:p>
          <a:p>
            <a:endParaRPr lang="en-US" dirty="0"/>
          </a:p>
          <a:p>
            <a:r>
              <a:rPr lang="en-US" dirty="0"/>
              <a:t>I’m not going to show you a few stanzas from other participants, so that you can see the variety of outputs. So this participant definitely exhibits a sense of impostor syndrome, mostly regarding lack of confidence in her academic abilities.</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13</a:t>
            </a:fld>
            <a:endParaRPr lang="en-GB"/>
          </a:p>
        </p:txBody>
      </p:sp>
    </p:spTree>
    <p:extLst>
      <p:ext uri="{BB962C8B-B14F-4D97-AF65-F5344CB8AC3E}">
        <p14:creationId xmlns:p14="http://schemas.microsoft.com/office/powerpoint/2010/main" val="1930492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this participant’s poem, where she is not worried that academically she’s not good enough, but worries about her ethnicity and socio-economic status. So already we can see the variety in impostor syndrome triggers.</a:t>
            </a:r>
          </a:p>
          <a:p>
            <a:r>
              <a:rPr lang="en-US" dirty="0"/>
              <a:t>This next poem shows a distinct turning point – in order to highlight this I have chosen to leave in the phrase ‘but then’ – even though tis doesn’t include the word I, it’s important to pull the piece together. And you can see that for this poem, I have chosen to keep his use of ‘general you’ in as it’s clear that it is himself that he’s referring to. This poem really </a:t>
            </a:r>
            <a:r>
              <a:rPr lang="en-US" dirty="0" err="1"/>
              <a:t>encapsutales</a:t>
            </a:r>
            <a:r>
              <a:rPr lang="en-US" dirty="0"/>
              <a:t> the student’s journey from feeling like an impostor to realizing that he does in fact belong.</a:t>
            </a:r>
          </a:p>
          <a:p>
            <a:r>
              <a:rPr lang="en-US" dirty="0"/>
              <a:t>Lastly, we have a very different poem, where the participant doesn’t really exhibit much of a sense of impostor syndrome, and this sense of confidence really comes through. For him, the fact that he got in to medical school is enough to prove that he’s supposed to be there, which is great for him!</a:t>
            </a:r>
          </a:p>
          <a:p>
            <a:endParaRPr lang="en-US" dirty="0"/>
          </a:p>
          <a:p>
            <a:r>
              <a:rPr lang="en-US" dirty="0"/>
              <a:t>So I could talk about these all day, but time is short, so </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14</a:t>
            </a:fld>
            <a:endParaRPr lang="en-GB"/>
          </a:p>
        </p:txBody>
      </p:sp>
    </p:spTree>
    <p:extLst>
      <p:ext uri="{BB962C8B-B14F-4D97-AF65-F5344CB8AC3E}">
        <p14:creationId xmlns:p14="http://schemas.microsoft.com/office/powerpoint/2010/main" val="4175175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useful? Well, I’m hoping that you can all see the benefit of presenting data in this way. But just to run through the key benefits as I see them: it’s great for analysis – you notice things you otherwise wouldn’t, both in terms of linguistic features like repetition but also themes which comes through much stronger than you might have realized from just reading a transcript. It’s a clear way to communicate data – as I said it tends to give a very concise summary of each participants’ perspective, and I hope that you’ll agree that it’s an engaging and different method of presenting data to others, rather than just sharing transcripts or quotes. And lastly, the focus on the first person </a:t>
            </a:r>
            <a:r>
              <a:rPr lang="en-US" dirty="0" err="1"/>
              <a:t>prnouns</a:t>
            </a:r>
            <a:r>
              <a:rPr lang="en-US" dirty="0"/>
              <a:t> allows the transcript to be condensed down to the elements which really highlight the participant journey. </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15</a:t>
            </a:fld>
            <a:endParaRPr lang="en-GB"/>
          </a:p>
        </p:txBody>
      </p:sp>
    </p:spTree>
    <p:extLst>
      <p:ext uri="{BB962C8B-B14F-4D97-AF65-F5344CB8AC3E}">
        <p14:creationId xmlns:p14="http://schemas.microsoft.com/office/powerpoint/2010/main" val="1225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A50D6-6132-4FF4-AFC5-01B946DDB4A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622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 I hope you found this interesting, and please do get in touch if you’d like to know more, and if you decide to give this method a go I’d love to hear how you get on!</a:t>
            </a:r>
          </a:p>
        </p:txBody>
      </p:sp>
      <p:sp>
        <p:nvSpPr>
          <p:cNvPr id="4" name="Slide Number Placeholder 3"/>
          <p:cNvSpPr>
            <a:spLocks noGrp="1"/>
          </p:cNvSpPr>
          <p:nvPr>
            <p:ph type="sldNum" sz="quarter" idx="5"/>
          </p:nvPr>
        </p:nvSpPr>
        <p:spPr/>
        <p:txBody>
          <a:bodyPr/>
          <a:lstStyle/>
          <a:p>
            <a:fld id="{C2FA50D6-6132-4FF4-AFC5-01B946DDB4AB}" type="slidenum">
              <a:rPr lang="en-GB" smtClean="0"/>
              <a:t>17</a:t>
            </a:fld>
            <a:endParaRPr lang="en-GB"/>
          </a:p>
        </p:txBody>
      </p:sp>
    </p:spTree>
    <p:extLst>
      <p:ext uri="{BB962C8B-B14F-4D97-AF65-F5344CB8AC3E}">
        <p14:creationId xmlns:p14="http://schemas.microsoft.com/office/powerpoint/2010/main" val="308706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A50D6-6132-4FF4-AFC5-01B946DDB4AB}" type="slidenum">
              <a:rPr lang="en-GB" smtClean="0"/>
              <a:t>18</a:t>
            </a:fld>
            <a:endParaRPr lang="en-GB"/>
          </a:p>
        </p:txBody>
      </p:sp>
    </p:spTree>
    <p:extLst>
      <p:ext uri="{BB962C8B-B14F-4D97-AF65-F5344CB8AC3E}">
        <p14:creationId xmlns:p14="http://schemas.microsoft.com/office/powerpoint/2010/main" val="439235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A50D6-6132-4FF4-AFC5-01B946DDB4AB}" type="slidenum">
              <a:rPr lang="en-GB" smtClean="0"/>
              <a:t>20</a:t>
            </a:fld>
            <a:endParaRPr lang="en-GB"/>
          </a:p>
        </p:txBody>
      </p:sp>
    </p:spTree>
    <p:extLst>
      <p:ext uri="{BB962C8B-B14F-4D97-AF65-F5344CB8AC3E}">
        <p14:creationId xmlns:p14="http://schemas.microsoft.com/office/powerpoint/2010/main" val="3690948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A50D6-6132-4FF4-AFC5-01B946DDB4AB}" type="slidenum">
              <a:rPr lang="en-GB" smtClean="0"/>
              <a:t>21</a:t>
            </a:fld>
            <a:endParaRPr lang="en-GB"/>
          </a:p>
        </p:txBody>
      </p:sp>
    </p:spTree>
    <p:extLst>
      <p:ext uri="{BB962C8B-B14F-4D97-AF65-F5344CB8AC3E}">
        <p14:creationId xmlns:p14="http://schemas.microsoft.com/office/powerpoint/2010/main" val="2579663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A50D6-6132-4FF4-AFC5-01B946DDB4AB}" type="slidenum">
              <a:rPr lang="en-GB" smtClean="0"/>
              <a:t>23</a:t>
            </a:fld>
            <a:endParaRPr lang="en-GB"/>
          </a:p>
        </p:txBody>
      </p:sp>
    </p:spTree>
    <p:extLst>
      <p:ext uri="{BB962C8B-B14F-4D97-AF65-F5344CB8AC3E}">
        <p14:creationId xmlns:p14="http://schemas.microsoft.com/office/powerpoint/2010/main" val="87417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presentation is going to follow a familiar format, where I’ll give you a brief introduction to my overall research, then explain how I’m using poetry as part of my analytical process. I will then walk you through this process and show you a few examples of poems that have been created, which will show the benefits of using creative methods such as poetry to present data in different ways and offer different perspectives.</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2</a:t>
            </a:fld>
            <a:endParaRPr lang="en-GB"/>
          </a:p>
        </p:txBody>
      </p:sp>
    </p:spTree>
    <p:extLst>
      <p:ext uri="{BB962C8B-B14F-4D97-AF65-F5344CB8AC3E}">
        <p14:creationId xmlns:p14="http://schemas.microsoft.com/office/powerpoint/2010/main" val="4183176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A50D6-6132-4FF4-AFC5-01B946DDB4AB}" type="slidenum">
              <a:rPr lang="en-GB" smtClean="0"/>
              <a:t>24</a:t>
            </a:fld>
            <a:endParaRPr lang="en-GB"/>
          </a:p>
        </p:txBody>
      </p:sp>
    </p:spTree>
    <p:extLst>
      <p:ext uri="{BB962C8B-B14F-4D97-AF65-F5344CB8AC3E}">
        <p14:creationId xmlns:p14="http://schemas.microsoft.com/office/powerpoint/2010/main" val="370904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A50D6-6132-4FF4-AFC5-01B946DDB4AB}" type="slidenum">
              <a:rPr lang="en-GB" smtClean="0"/>
              <a:t>25</a:t>
            </a:fld>
            <a:endParaRPr lang="en-GB"/>
          </a:p>
        </p:txBody>
      </p:sp>
    </p:spTree>
    <p:extLst>
      <p:ext uri="{BB962C8B-B14F-4D97-AF65-F5344CB8AC3E}">
        <p14:creationId xmlns:p14="http://schemas.microsoft.com/office/powerpoint/2010/main" val="248228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A50D6-6132-4FF4-AFC5-01B946DDB4AB}" type="slidenum">
              <a:rPr lang="en-GB" smtClean="0"/>
              <a:t>27</a:t>
            </a:fld>
            <a:endParaRPr lang="en-GB"/>
          </a:p>
        </p:txBody>
      </p:sp>
    </p:spTree>
    <p:extLst>
      <p:ext uri="{BB962C8B-B14F-4D97-AF65-F5344CB8AC3E}">
        <p14:creationId xmlns:p14="http://schemas.microsoft.com/office/powerpoint/2010/main" val="235652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my thesis is exploring </a:t>
            </a:r>
            <a:r>
              <a:rPr lang="en-US" sz="1200" dirty="0"/>
              <a:t>Impostor Syndrome in Medical Students from Low Socio-Economic Background, and I’m using Interpretative Phenomenological Analysis (or IPA) to do this.</a:t>
            </a:r>
          </a:p>
          <a:p>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3</a:t>
            </a:fld>
            <a:endParaRPr lang="en-GB"/>
          </a:p>
        </p:txBody>
      </p:sp>
    </p:spTree>
    <p:extLst>
      <p:ext uri="{BB962C8B-B14F-4D97-AF65-F5344CB8AC3E}">
        <p14:creationId xmlns:p14="http://schemas.microsoft.com/office/powerpoint/2010/main" val="166653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I’m sure most of you have not only heard of Impostor Syndrome, but have also experienced it at some point, but for the lucky few that haven’t, *read BP*</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4</a:t>
            </a:fld>
            <a:endParaRPr lang="en-GB"/>
          </a:p>
        </p:txBody>
      </p:sp>
    </p:spTree>
    <p:extLst>
      <p:ext uri="{BB962C8B-B14F-4D97-AF65-F5344CB8AC3E}">
        <p14:creationId xmlns:p14="http://schemas.microsoft.com/office/powerpoint/2010/main" val="294287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poetry fit into this? *slide*</a:t>
            </a:r>
          </a:p>
          <a:p>
            <a:r>
              <a:rPr lang="en-US" dirty="0"/>
              <a:t>I have 6 participants, all of whom are medical students from low socio-economic backgrounds, and I conducted semi-structured interviews with them all. These data have been </a:t>
            </a:r>
            <a:r>
              <a:rPr lang="en-US" dirty="0" err="1"/>
              <a:t>analysed</a:t>
            </a:r>
            <a:r>
              <a:rPr lang="en-US" dirty="0"/>
              <a:t> using IPA and presented in the form of reflexive sums, representative schematics, and </a:t>
            </a:r>
            <a:r>
              <a:rPr lang="en-US" dirty="0" err="1"/>
              <a:t>i</a:t>
            </a:r>
            <a:r>
              <a:rPr lang="en-US" dirty="0"/>
              <a:t>-poems, which fulfil the descriptive, conceptual and linguistic analytical components of IPA respectively. And in this presentation I am talking about the linguistic aspect, represented by </a:t>
            </a:r>
            <a:r>
              <a:rPr lang="en-US" dirty="0" err="1"/>
              <a:t>i</a:t>
            </a:r>
            <a:r>
              <a:rPr lang="en-US" dirty="0"/>
              <a:t>-poems.</a:t>
            </a:r>
          </a:p>
        </p:txBody>
      </p:sp>
      <p:sp>
        <p:nvSpPr>
          <p:cNvPr id="4" name="Slide Number Placeholder 3"/>
          <p:cNvSpPr>
            <a:spLocks noGrp="1"/>
          </p:cNvSpPr>
          <p:nvPr>
            <p:ph type="sldNum" sz="quarter" idx="5"/>
          </p:nvPr>
        </p:nvSpPr>
        <p:spPr/>
        <p:txBody>
          <a:bodyPr/>
          <a:lstStyle/>
          <a:p>
            <a:fld id="{C2FA50D6-6132-4FF4-AFC5-01B946DDB4AB}" type="slidenum">
              <a:rPr lang="en-GB" smtClean="0"/>
              <a:t>7</a:t>
            </a:fld>
            <a:endParaRPr lang="en-GB"/>
          </a:p>
        </p:txBody>
      </p:sp>
    </p:spTree>
    <p:extLst>
      <p:ext uri="{BB962C8B-B14F-4D97-AF65-F5344CB8AC3E}">
        <p14:creationId xmlns:p14="http://schemas.microsoft.com/office/powerpoint/2010/main" val="284723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Poetic inquiry is slowly becoming more used in social sciences due to its ability to : slide</a:t>
            </a:r>
          </a:p>
          <a:p>
            <a:r>
              <a:rPr lang="en-US" dirty="0" err="1"/>
              <a:t>Ipoems</a:t>
            </a:r>
            <a:r>
              <a:rPr lang="en-US" dirty="0"/>
              <a:t> in particular explore narratives or transcripts by focus on the first person voice, which particularly allows for the 1</a:t>
            </a:r>
            <a:r>
              <a:rPr lang="en-US" baseline="30000" dirty="0"/>
              <a:t>st</a:t>
            </a:r>
            <a:r>
              <a:rPr lang="en-US" dirty="0"/>
              <a:t> and 4</a:t>
            </a:r>
            <a:r>
              <a:rPr lang="en-US" baseline="30000" dirty="0"/>
              <a:t>th</a:t>
            </a:r>
            <a:r>
              <a:rPr lang="en-US" dirty="0"/>
              <a:t> of these.</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8</a:t>
            </a:fld>
            <a:endParaRPr lang="en-GB"/>
          </a:p>
        </p:txBody>
      </p:sp>
    </p:spTree>
    <p:extLst>
      <p:ext uri="{BB962C8B-B14F-4D97-AF65-F5344CB8AC3E}">
        <p14:creationId xmlns:p14="http://schemas.microsoft.com/office/powerpoint/2010/main" val="165867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an </a:t>
            </a:r>
            <a:r>
              <a:rPr lang="en-US" dirty="0" err="1"/>
              <a:t>i</a:t>
            </a:r>
            <a:r>
              <a:rPr lang="en-US" dirty="0"/>
              <a:t>-poem, as you may have gleaned, focuses on the participant’s use of first-person ‘I’. Here is an extract from one of my participants which shows </a:t>
            </a:r>
            <a:r>
              <a:rPr lang="en-US" dirty="0" err="1"/>
              <a:t>hr</a:t>
            </a:r>
            <a:r>
              <a:rPr lang="en-US" dirty="0"/>
              <a:t> answering the question “</a:t>
            </a:r>
            <a:r>
              <a:rPr lang="en-GB" sz="1200" i="1" dirty="0">
                <a:solidFill>
                  <a:srgbClr val="000000"/>
                </a:solidFill>
                <a:effectLst/>
                <a:latin typeface="Courier New" panose="02070309020205020404" pitchFamily="49" charset="0"/>
                <a:ea typeface="Arial" panose="020B0604020202020204" pitchFamily="34" charset="0"/>
              </a:rPr>
              <a:t>What do you understand by the term ‘Impostor Syndrome’?”. Don’t worry, I don’t expect you to be able to read that, I’m just using it to illustrate how poems are formed. So the first step is to identify all of the participant’s uses of I</a:t>
            </a:r>
          </a:p>
        </p:txBody>
      </p:sp>
      <p:sp>
        <p:nvSpPr>
          <p:cNvPr id="4" name="Slide Number Placeholder 3"/>
          <p:cNvSpPr>
            <a:spLocks noGrp="1"/>
          </p:cNvSpPr>
          <p:nvPr>
            <p:ph type="sldNum" sz="quarter" idx="5"/>
          </p:nvPr>
        </p:nvSpPr>
        <p:spPr/>
        <p:txBody>
          <a:bodyPr/>
          <a:lstStyle/>
          <a:p>
            <a:fld id="{C2FA50D6-6132-4FF4-AFC5-01B946DDB4AB}" type="slidenum">
              <a:rPr lang="en-GB" smtClean="0"/>
              <a:t>9</a:t>
            </a:fld>
            <a:endParaRPr lang="en-GB"/>
          </a:p>
        </p:txBody>
      </p:sp>
    </p:spTree>
    <p:extLst>
      <p:ext uri="{BB962C8B-B14F-4D97-AF65-F5344CB8AC3E}">
        <p14:creationId xmlns:p14="http://schemas.microsoft.com/office/powerpoint/2010/main" val="2903670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participants will use it far more than others – this participant was very comfortable talking in the 1</a:t>
            </a:r>
            <a:r>
              <a:rPr lang="en-US" baseline="30000" dirty="0"/>
              <a:t>st</a:t>
            </a:r>
            <a:r>
              <a:rPr lang="en-US" dirty="0"/>
              <a:t> person, and we’ll come back to that in a minute. So the next stage is to identify the core phrase formed around that use of I. Sometimes it may just be I + the following verb, other times you will need to take a larger portion of text to make it a meaningful phrase</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10</a:t>
            </a:fld>
            <a:endParaRPr lang="en-GB"/>
          </a:p>
        </p:txBody>
      </p:sp>
    </p:spTree>
    <p:extLst>
      <p:ext uri="{BB962C8B-B14F-4D97-AF65-F5344CB8AC3E}">
        <p14:creationId xmlns:p14="http://schemas.microsoft.com/office/powerpoint/2010/main" val="184618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we have the core phrases highlighted. Some of them are shorter than others, and some of them actually merge 2 instances of I – such as ‘I didn’t feel like I was a medical student’.</a:t>
            </a:r>
          </a:p>
          <a:p>
            <a:endParaRPr lang="en-US" dirty="0"/>
          </a:p>
          <a:p>
            <a:r>
              <a:rPr lang="en-US" dirty="0"/>
              <a:t>Another interesting linguistic element consider is the use of ‘general you’, which people will often use when distancing themselves from an experience or perspective, but could still arguably be interpreted as being about their own experiences, which is what </a:t>
            </a:r>
            <a:r>
              <a:rPr lang="en-US" dirty="0" err="1"/>
              <a:t>i</a:t>
            </a:r>
            <a:r>
              <a:rPr lang="en-US" dirty="0"/>
              <a:t>-Poems are intended for</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11</a:t>
            </a:fld>
            <a:endParaRPr lang="en-GB"/>
          </a:p>
        </p:txBody>
      </p:sp>
    </p:spTree>
    <p:extLst>
      <p:ext uri="{BB962C8B-B14F-4D97-AF65-F5344CB8AC3E}">
        <p14:creationId xmlns:p14="http://schemas.microsoft.com/office/powerpoint/2010/main" val="2091813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65920" y="2060848"/>
            <a:ext cx="5693680"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1763688" y="3287415"/>
            <a:ext cx="5688632"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Text Placeholder 3"/>
          <p:cNvSpPr>
            <a:spLocks noGrp="1"/>
          </p:cNvSpPr>
          <p:nvPr>
            <p:ph type="body" sz="quarter" idx="10" hasCustomPrompt="1"/>
          </p:nvPr>
        </p:nvSpPr>
        <p:spPr>
          <a:xfrm>
            <a:off x="1763688" y="4149080"/>
            <a:ext cx="2303462" cy="359395"/>
          </a:xfrm>
          <a:prstGeom prst="rect">
            <a:avLst/>
          </a:prstGeom>
        </p:spPr>
        <p:txBody>
          <a:bodyPr/>
          <a:lstStyle>
            <a:lvl1pPr marL="0" indent="0">
              <a:buNone/>
              <a:defRPr sz="1400">
                <a:solidFill>
                  <a:schemeClr val="bg1"/>
                </a:solidFill>
              </a:defRPr>
            </a:lvl1pPr>
          </a:lstStyle>
          <a:p>
            <a:pPr lvl="0"/>
            <a:r>
              <a:rPr lang="en-GB" dirty="0"/>
              <a:t>22 March 2021</a:t>
            </a:r>
          </a:p>
        </p:txBody>
      </p:sp>
      <p:pic>
        <p:nvPicPr>
          <p:cNvPr id="10" name="University Logo (White)" descr="Graphical user interface&#10;&#10;Description automatically generated with medium confidence">
            <a:extLst>
              <a:ext uri="{FF2B5EF4-FFF2-40B4-BE49-F238E27FC236}">
                <a16:creationId xmlns:a16="http://schemas.microsoft.com/office/drawing/2014/main" id="{298F6F96-0FFE-614A-9446-F08F9EE476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279124"/>
            <a:ext cx="2880320" cy="1619892"/>
          </a:xfrm>
          <a:prstGeom prst="rect">
            <a:avLst/>
          </a:prstGeom>
        </p:spPr>
      </p:pic>
    </p:spTree>
    <p:extLst>
      <p:ext uri="{BB962C8B-B14F-4D97-AF65-F5344CB8AC3E}">
        <p14:creationId xmlns:p14="http://schemas.microsoft.com/office/powerpoint/2010/main" val="239870351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5 - Info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692696"/>
            <a:ext cx="8208912" cy="936104"/>
          </a:xfrm>
        </p:spPr>
        <p:txBody>
          <a:bodyPr/>
          <a:lstStyle>
            <a:lvl1pPr>
              <a:defRPr/>
            </a:lvl1pPr>
          </a:lstStyle>
          <a:p>
            <a:r>
              <a:rPr lang="en-US" dirty="0"/>
              <a:t>TITLE</a:t>
            </a:r>
            <a:endParaRPr lang="en-GB" dirty="0"/>
          </a:p>
        </p:txBody>
      </p:sp>
      <p:sp>
        <p:nvSpPr>
          <p:cNvPr id="8" name="Picture Placeholder 2"/>
          <p:cNvSpPr>
            <a:spLocks noGrp="1"/>
          </p:cNvSpPr>
          <p:nvPr>
            <p:ph type="pic" sz="quarter" idx="15" hasCustomPrompt="1"/>
          </p:nvPr>
        </p:nvSpPr>
        <p:spPr>
          <a:xfrm>
            <a:off x="467544" y="1916832"/>
            <a:ext cx="2500339" cy="4392488"/>
          </a:xfrm>
          <a:prstGeom prst="rect">
            <a:avLst/>
          </a:prstGeom>
          <a:solidFill>
            <a:schemeClr val="bg1">
              <a:lumMod val="85000"/>
            </a:schemeClr>
          </a:solidFill>
        </p:spPr>
        <p:txBody>
          <a:bodyPr anchor="ctr" anchorCtr="0"/>
          <a:lstStyle>
            <a:lvl1pPr marL="0" indent="0" algn="ctr">
              <a:buNone/>
              <a:defRPr sz="1000"/>
            </a:lvl1pPr>
          </a:lstStyle>
          <a:p>
            <a:r>
              <a:rPr lang="en-GB" dirty="0"/>
              <a:t>Picture</a:t>
            </a:r>
          </a:p>
        </p:txBody>
      </p:sp>
      <p:sp>
        <p:nvSpPr>
          <p:cNvPr id="5" name="Picture Placeholder 3"/>
          <p:cNvSpPr>
            <a:spLocks noGrp="1"/>
          </p:cNvSpPr>
          <p:nvPr>
            <p:ph type="pic" sz="quarter" idx="16" hasCustomPrompt="1"/>
          </p:nvPr>
        </p:nvSpPr>
        <p:spPr>
          <a:xfrm>
            <a:off x="3275856" y="1916113"/>
            <a:ext cx="2519362" cy="4392612"/>
          </a:xfrm>
          <a:prstGeom prst="rect">
            <a:avLst/>
          </a:prstGeom>
          <a:solidFill>
            <a:schemeClr val="bg1">
              <a:lumMod val="85000"/>
            </a:schemeClr>
          </a:solidFill>
        </p:spPr>
        <p:txBody>
          <a:bodyPr anchor="ctr" anchorCtr="0"/>
          <a:lstStyle>
            <a:lvl1pPr marL="0" indent="0" algn="ctr">
              <a:buNone/>
              <a:defRPr sz="1000"/>
            </a:lvl1pPr>
          </a:lstStyle>
          <a:p>
            <a:r>
              <a:rPr lang="en-GB" dirty="0"/>
              <a:t>Picture</a:t>
            </a:r>
          </a:p>
        </p:txBody>
      </p:sp>
      <p:sp>
        <p:nvSpPr>
          <p:cNvPr id="11" name="Picture Placeholder 4"/>
          <p:cNvSpPr>
            <a:spLocks noGrp="1"/>
          </p:cNvSpPr>
          <p:nvPr>
            <p:ph type="pic" sz="quarter" idx="17" hasCustomPrompt="1"/>
          </p:nvPr>
        </p:nvSpPr>
        <p:spPr>
          <a:xfrm>
            <a:off x="6156176" y="1916832"/>
            <a:ext cx="2519362" cy="4392612"/>
          </a:xfrm>
          <a:prstGeom prst="rect">
            <a:avLst/>
          </a:prstGeom>
          <a:solidFill>
            <a:schemeClr val="bg1">
              <a:lumMod val="85000"/>
            </a:schemeClr>
          </a:solidFill>
        </p:spPr>
        <p:txBody>
          <a:bodyPr anchor="ctr" anchorCtr="0"/>
          <a:lstStyle>
            <a:lvl1pPr marL="0" indent="0" algn="ctr">
              <a:buNone/>
              <a:defRPr sz="1000"/>
            </a:lvl1pPr>
          </a:lstStyle>
          <a:p>
            <a:r>
              <a:rPr lang="en-GB" dirty="0"/>
              <a:t>Picture</a:t>
            </a:r>
          </a:p>
        </p:txBody>
      </p:sp>
      <p:pic>
        <p:nvPicPr>
          <p:cNvPr id="9" name="University Logo" descr="Logo&#10;&#10;Description automatically generated with medium confidence">
            <a:extLst>
              <a:ext uri="{FF2B5EF4-FFF2-40B4-BE49-F238E27FC236}">
                <a16:creationId xmlns:a16="http://schemas.microsoft.com/office/drawing/2014/main" id="{A59A112F-2C6E-AC4F-BDAD-DDE46EF18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198" y="-279125"/>
            <a:ext cx="2880322" cy="1619893"/>
          </a:xfrm>
          <a:prstGeom prst="rect">
            <a:avLst/>
          </a:prstGeom>
        </p:spPr>
      </p:pic>
      <p:sp>
        <p:nvSpPr>
          <p:cNvPr id="12" name="Insert Image Guidance"/>
          <p:cNvSpPr/>
          <p:nvPr userDrawn="1"/>
        </p:nvSpPr>
        <p:spPr>
          <a:xfrm>
            <a:off x="-2628521" y="3723871"/>
            <a:ext cx="2520006" cy="1426799"/>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12.2cm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6.95</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305322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6 - Dual Bran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4" name="Text Placeholder 2"/>
          <p:cNvSpPr>
            <a:spLocks noGrp="1"/>
          </p:cNvSpPr>
          <p:nvPr>
            <p:ph type="body" sz="quarter" idx="10"/>
          </p:nvPr>
        </p:nvSpPr>
        <p:spPr>
          <a:xfrm>
            <a:off x="467544" y="1844824"/>
            <a:ext cx="8135937" cy="3456384"/>
          </a:xfrm>
          <a:prstGeom prst="rect">
            <a:avLst/>
          </a:prstGeom>
        </p:spPr>
        <p:txBody>
          <a:bodyPr/>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sz="1800">
                <a:solidFill>
                  <a:srgbClr val="495961"/>
                </a:solidFill>
              </a:defRPr>
            </a:lvl3pPr>
            <a:lvl4pPr>
              <a:spcBef>
                <a:spcPts val="0"/>
              </a:spcBef>
              <a:spcAft>
                <a:spcPts val="1200"/>
              </a:spcAft>
              <a:defRPr sz="1600">
                <a:solidFill>
                  <a:srgbClr val="495961"/>
                </a:solidFill>
              </a:defRPr>
            </a:lvl4pPr>
            <a:lvl5pPr>
              <a:spcBef>
                <a:spcPts val="0"/>
              </a:spcBef>
              <a:spcAft>
                <a:spcPts val="1200"/>
              </a:spcAft>
              <a:defRPr sz="1400">
                <a:solidFill>
                  <a:srgbClr val="4959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Logo Placeholder 3"/>
          <p:cNvSpPr>
            <a:spLocks noGrp="1"/>
          </p:cNvSpPr>
          <p:nvPr>
            <p:ph type="pic" sz="quarter" idx="32" hasCustomPrompt="1"/>
          </p:nvPr>
        </p:nvSpPr>
        <p:spPr>
          <a:xfrm>
            <a:off x="467544" y="5373216"/>
            <a:ext cx="2662808" cy="1008112"/>
          </a:xfrm>
          <a:prstGeom prst="rect">
            <a:avLst/>
          </a:prstGeom>
          <a:solidFill>
            <a:schemeClr val="bg1">
              <a:lumMod val="85000"/>
            </a:schemeClr>
          </a:solidFill>
        </p:spPr>
        <p:txBody>
          <a:bodyPr/>
          <a:lstStyle>
            <a:lvl1pPr marL="0" indent="0" algn="ctr">
              <a:buNone/>
              <a:defRPr sz="1000"/>
            </a:lvl1pPr>
          </a:lstStyle>
          <a:p>
            <a:r>
              <a:rPr lang="en-GB" dirty="0"/>
              <a:t>Logo</a:t>
            </a:r>
          </a:p>
        </p:txBody>
      </p:sp>
      <p:sp>
        <p:nvSpPr>
          <p:cNvPr id="21" name="Logo Placeholder 4"/>
          <p:cNvSpPr>
            <a:spLocks noGrp="1"/>
          </p:cNvSpPr>
          <p:nvPr>
            <p:ph type="pic" sz="quarter" idx="30" hasCustomPrompt="1"/>
          </p:nvPr>
        </p:nvSpPr>
        <p:spPr>
          <a:xfrm>
            <a:off x="3203848" y="5373216"/>
            <a:ext cx="2662808" cy="1008112"/>
          </a:xfrm>
          <a:prstGeom prst="rect">
            <a:avLst/>
          </a:prstGeom>
          <a:solidFill>
            <a:schemeClr val="bg1">
              <a:lumMod val="85000"/>
            </a:schemeClr>
          </a:solidFill>
        </p:spPr>
        <p:txBody>
          <a:bodyPr/>
          <a:lstStyle>
            <a:lvl1pPr marL="0" indent="0" algn="ctr">
              <a:buNone/>
              <a:defRPr sz="1000"/>
            </a:lvl1pPr>
          </a:lstStyle>
          <a:p>
            <a:r>
              <a:rPr lang="en-GB" dirty="0"/>
              <a:t>Logo</a:t>
            </a:r>
          </a:p>
        </p:txBody>
      </p:sp>
      <p:sp>
        <p:nvSpPr>
          <p:cNvPr id="19" name="Logo Placeholder 5"/>
          <p:cNvSpPr>
            <a:spLocks noGrp="1"/>
          </p:cNvSpPr>
          <p:nvPr>
            <p:ph type="pic" sz="quarter" idx="28" hasCustomPrompt="1"/>
          </p:nvPr>
        </p:nvSpPr>
        <p:spPr>
          <a:xfrm>
            <a:off x="5940152" y="5373216"/>
            <a:ext cx="2662808" cy="1008112"/>
          </a:xfrm>
          <a:prstGeom prst="rect">
            <a:avLst/>
          </a:prstGeom>
          <a:solidFill>
            <a:schemeClr val="bg1">
              <a:lumMod val="85000"/>
            </a:schemeClr>
          </a:solidFill>
        </p:spPr>
        <p:txBody>
          <a:bodyPr/>
          <a:lstStyle>
            <a:lvl1pPr marL="0" indent="0" algn="ctr">
              <a:buNone/>
              <a:defRPr sz="1000"/>
            </a:lvl1pPr>
          </a:lstStyle>
          <a:p>
            <a:r>
              <a:rPr lang="en-GB" dirty="0"/>
              <a:t>Logo</a:t>
            </a:r>
          </a:p>
        </p:txBody>
      </p:sp>
      <p:pic>
        <p:nvPicPr>
          <p:cNvPr id="9" name="University Logo" descr="Logo&#10;&#10;Description automatically generated with medium confidence">
            <a:extLst>
              <a:ext uri="{FF2B5EF4-FFF2-40B4-BE49-F238E27FC236}">
                <a16:creationId xmlns:a16="http://schemas.microsoft.com/office/drawing/2014/main" id="{3D42537C-4525-F342-8917-92DAA80A5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198" y="-279125"/>
            <a:ext cx="2880322" cy="1619893"/>
          </a:xfrm>
          <a:prstGeom prst="rect">
            <a:avLst/>
          </a:prstGeom>
        </p:spPr>
      </p:pic>
      <p:sp>
        <p:nvSpPr>
          <p:cNvPr id="13" name="Insert Image Guidance"/>
          <p:cNvSpPr/>
          <p:nvPr userDrawn="1"/>
        </p:nvSpPr>
        <p:spPr>
          <a:xfrm>
            <a:off x="-2628521" y="3723871"/>
            <a:ext cx="2520006" cy="1748508"/>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t>
            </a:r>
            <a:r>
              <a:rPr lang="en-GB" sz="1000" dirty="0">
                <a:solidFill>
                  <a:srgbClr val="FFFFFF"/>
                </a:solidFill>
                <a:latin typeface="Lucida Sans"/>
                <a:ea typeface="Lucida Sans"/>
                <a:cs typeface="Lucida Sans"/>
                <a:sym typeface="Lucida Sans"/>
              </a:rPr>
              <a:t>a logo </a:t>
            </a:r>
            <a:r>
              <a:rPr sz="1000" dirty="0">
                <a:solidFill>
                  <a:srgbClr val="FFFFFF"/>
                </a:solidFill>
                <a:latin typeface="Lucida Sans"/>
                <a:ea typeface="Lucida Sans"/>
                <a:cs typeface="Lucida Sans"/>
                <a:sym typeface="Lucida Sans"/>
              </a:rPr>
              <a:t>of </a:t>
            </a:r>
            <a:r>
              <a:rPr lang="en-GB" sz="1000" b="1" u="sng" dirty="0">
                <a:solidFill>
                  <a:srgbClr val="FF0000"/>
                </a:solidFill>
                <a:latin typeface="Lucida Sans"/>
                <a:ea typeface="Lucida Sans"/>
                <a:cs typeface="Lucida Sans"/>
                <a:sym typeface="Lucida Sans"/>
              </a:rPr>
              <a:t>2.8cm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7.4</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r>
              <a:rPr lang="en-GB" sz="1000" dirty="0">
                <a:solidFill>
                  <a:srgbClr val="FFFFFF"/>
                </a:solidFill>
                <a:latin typeface="Lucida Sans"/>
                <a:ea typeface="Lucida Sans"/>
                <a:cs typeface="Lucida Sans"/>
                <a:sym typeface="Lucida Sans"/>
              </a:rPr>
              <a:t> If the logo does not fit,</a:t>
            </a:r>
            <a:r>
              <a:rPr lang="en-GB" sz="1000" baseline="0" dirty="0">
                <a:solidFill>
                  <a:srgbClr val="FFFFFF"/>
                </a:solidFill>
                <a:latin typeface="Lucida Sans"/>
                <a:ea typeface="Lucida Sans"/>
                <a:cs typeface="Lucida Sans"/>
                <a:sym typeface="Lucida Sans"/>
              </a:rPr>
              <a:t> p</a:t>
            </a:r>
            <a:r>
              <a:rPr lang="en-GB" sz="1000" dirty="0">
                <a:solidFill>
                  <a:srgbClr val="FFFFFF"/>
                </a:solidFill>
                <a:latin typeface="Lucida Sans"/>
                <a:ea typeface="Lucida Sans"/>
                <a:cs typeface="Lucida Sans"/>
                <a:sym typeface="Lucida Sans"/>
              </a:rPr>
              <a:t>lease</a:t>
            </a:r>
            <a:r>
              <a:rPr lang="en-GB" sz="1000" baseline="0" dirty="0">
                <a:solidFill>
                  <a:srgbClr val="FFFFFF"/>
                </a:solidFill>
                <a:latin typeface="Lucida Sans"/>
                <a:ea typeface="Lucida Sans"/>
                <a:cs typeface="Lucida Sans"/>
                <a:sym typeface="Lucida Sans"/>
              </a:rPr>
              <a:t> keep </a:t>
            </a:r>
            <a:r>
              <a:rPr lang="en-GB" sz="1000" b="1" baseline="0" dirty="0">
                <a:solidFill>
                  <a:srgbClr val="FF0000"/>
                </a:solidFill>
                <a:latin typeface="Lucida Sans"/>
                <a:ea typeface="Lucida Sans"/>
                <a:cs typeface="Lucida Sans"/>
                <a:sym typeface="Lucida Sans"/>
              </a:rPr>
              <a:t>height to a maximum of 2.8cm.</a:t>
            </a:r>
            <a:endParaRPr b="1" dirty="0">
              <a:solidFill>
                <a:srgbClr val="FF0000"/>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81283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7 - Full bleed">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1" y="0"/>
            <a:ext cx="9144000" cy="6858000"/>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2" name="Title 2"/>
          <p:cNvSpPr>
            <a:spLocks noGrp="1"/>
          </p:cNvSpPr>
          <p:nvPr>
            <p:ph type="title" hasCustomPrompt="1"/>
          </p:nvPr>
        </p:nvSpPr>
        <p:spPr/>
        <p:txBody>
          <a:bodyPr/>
          <a:lstStyle>
            <a:lvl1pPr>
              <a:defRPr>
                <a:solidFill>
                  <a:schemeClr val="bg1"/>
                </a:solidFill>
              </a:defRPr>
            </a:lvl1pPr>
          </a:lstStyle>
          <a:p>
            <a:r>
              <a:rPr lang="en-US" dirty="0"/>
              <a:t>TITLE</a:t>
            </a:r>
            <a:br>
              <a:rPr lang="en-US" dirty="0"/>
            </a:br>
            <a:r>
              <a:rPr lang="en-US" dirty="0"/>
              <a:t>GOES HERE</a:t>
            </a:r>
            <a:endParaRPr lang="en-GB" dirty="0"/>
          </a:p>
        </p:txBody>
      </p:sp>
      <p:sp>
        <p:nvSpPr>
          <p:cNvPr id="7" name="Text Placeholder 3"/>
          <p:cNvSpPr>
            <a:spLocks noGrp="1"/>
          </p:cNvSpPr>
          <p:nvPr>
            <p:ph type="body" sz="quarter" idx="11"/>
          </p:nvPr>
        </p:nvSpPr>
        <p:spPr>
          <a:xfrm>
            <a:off x="468313" y="2060972"/>
            <a:ext cx="8136135" cy="4392364"/>
          </a:xfrm>
          <a:prstGeom prst="rect">
            <a:avLst/>
          </a:prstGeom>
        </p:spPr>
        <p:txBody>
          <a:bodyPr/>
          <a:lstStyle>
            <a:lvl1pPr marL="0" indent="0">
              <a:spcBef>
                <a:spcPts val="0"/>
              </a:spcBef>
              <a:spcAft>
                <a:spcPts val="1200"/>
              </a:spcAft>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endParaRPr lang="en-GB" dirty="0"/>
          </a:p>
        </p:txBody>
      </p:sp>
      <p:sp>
        <p:nvSpPr>
          <p:cNvPr id="10" name="Logo Placeholder 4">
            <a:extLst>
              <a:ext uri="{FF2B5EF4-FFF2-40B4-BE49-F238E27FC236}">
                <a16:creationId xmlns:a16="http://schemas.microsoft.com/office/drawing/2014/main" id="{ABFE7734-7087-BE4A-9E7A-F3E3E11B3EF1}"/>
              </a:ext>
            </a:extLst>
          </p:cNvPr>
          <p:cNvSpPr>
            <a:spLocks noGrp="1"/>
          </p:cNvSpPr>
          <p:nvPr>
            <p:ph type="pic" sz="quarter" idx="16" hasCustomPrompt="1"/>
          </p:nvPr>
        </p:nvSpPr>
        <p:spPr>
          <a:xfrm>
            <a:off x="6396608" y="-279125"/>
            <a:ext cx="2855912" cy="1638621"/>
          </a:xfrm>
          <a:prstGeom prst="rect">
            <a:avLst/>
          </a:prstGeom>
        </p:spPr>
        <p:txBody>
          <a:bodyPr/>
          <a:lstStyle>
            <a:lvl1pPr marL="0" indent="0" algn="ctr">
              <a:buFontTx/>
              <a:buNone/>
              <a:defRPr sz="2000"/>
            </a:lvl1pPr>
          </a:lstStyle>
          <a:p>
            <a:br>
              <a:rPr lang="en-US" dirty="0"/>
            </a:br>
            <a:br>
              <a:rPr lang="en-US" dirty="0"/>
            </a:br>
            <a:r>
              <a:rPr lang="en-US" dirty="0" err="1"/>
              <a:t>UoS</a:t>
            </a:r>
            <a:r>
              <a:rPr lang="en-US" dirty="0"/>
              <a:t> logo</a:t>
            </a:r>
          </a:p>
        </p:txBody>
      </p:sp>
      <p:sp>
        <p:nvSpPr>
          <p:cNvPr id="8" name="Insert Image Guidance"/>
          <p:cNvSpPr/>
          <p:nvPr userDrawn="1"/>
        </p:nvSpPr>
        <p:spPr>
          <a:xfrm>
            <a:off x="-2628521" y="3723871"/>
            <a:ext cx="2520006" cy="1426799"/>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19.05cm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25.4</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1508968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8 - Montag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67544" y="692696"/>
            <a:ext cx="3898776"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12" name="Text Placeholder 2"/>
          <p:cNvSpPr>
            <a:spLocks noGrp="1"/>
          </p:cNvSpPr>
          <p:nvPr>
            <p:ph type="body" sz="quarter" idx="11"/>
          </p:nvPr>
        </p:nvSpPr>
        <p:spPr>
          <a:xfrm>
            <a:off x="468313" y="1844824"/>
            <a:ext cx="3887787" cy="4321026"/>
          </a:xfrm>
          <a:prstGeom prst="rect">
            <a:avLst/>
          </a:prstGeom>
        </p:spPr>
        <p:txBody>
          <a:bodyPr anchor="ctr" anchorCtr="0"/>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sz="1800">
                <a:solidFill>
                  <a:srgbClr val="495961"/>
                </a:solidFill>
              </a:defRPr>
            </a:lvl3pPr>
            <a:lvl4pPr>
              <a:spcBef>
                <a:spcPts val="0"/>
              </a:spcBef>
              <a:spcAft>
                <a:spcPts val="1200"/>
              </a:spcAft>
              <a:defRPr sz="1600">
                <a:solidFill>
                  <a:srgbClr val="495961"/>
                </a:solidFill>
              </a:defRPr>
            </a:lvl4pPr>
            <a:lvl5pPr>
              <a:spcBef>
                <a:spcPts val="0"/>
              </a:spcBef>
              <a:spcAft>
                <a:spcPts val="1200"/>
              </a:spcAft>
              <a:defRPr sz="1400">
                <a:solidFill>
                  <a:srgbClr val="4959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3"/>
          <p:cNvSpPr>
            <a:spLocks noGrp="1"/>
          </p:cNvSpPr>
          <p:nvPr>
            <p:ph type="pic" sz="quarter" idx="13" hasCustomPrompt="1"/>
          </p:nvPr>
        </p:nvSpPr>
        <p:spPr>
          <a:xfrm>
            <a:off x="4499992" y="1844824"/>
            <a:ext cx="1943422" cy="1872208"/>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sp>
        <p:nvSpPr>
          <p:cNvPr id="5" name="Picture Placeholder 4"/>
          <p:cNvSpPr>
            <a:spLocks noGrp="1"/>
          </p:cNvSpPr>
          <p:nvPr>
            <p:ph type="pic" sz="quarter" idx="12" hasCustomPrompt="1"/>
          </p:nvPr>
        </p:nvSpPr>
        <p:spPr>
          <a:xfrm>
            <a:off x="6509246" y="836712"/>
            <a:ext cx="2303462" cy="2880320"/>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sp>
        <p:nvSpPr>
          <p:cNvPr id="13" name="Picture Placeholder 5"/>
          <p:cNvSpPr>
            <a:spLocks noGrp="1"/>
          </p:cNvSpPr>
          <p:nvPr>
            <p:ph type="pic" sz="quarter" idx="14" hasCustomPrompt="1"/>
          </p:nvPr>
        </p:nvSpPr>
        <p:spPr>
          <a:xfrm>
            <a:off x="4499992" y="3789040"/>
            <a:ext cx="2303462" cy="2880320"/>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sp>
        <p:nvSpPr>
          <p:cNvPr id="14" name="Picture Placeholder 6"/>
          <p:cNvSpPr>
            <a:spLocks noGrp="1"/>
          </p:cNvSpPr>
          <p:nvPr>
            <p:ph type="pic" sz="quarter" idx="15" hasCustomPrompt="1"/>
          </p:nvPr>
        </p:nvSpPr>
        <p:spPr>
          <a:xfrm>
            <a:off x="6869286" y="3789040"/>
            <a:ext cx="1943422" cy="1872208"/>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pic>
        <p:nvPicPr>
          <p:cNvPr id="15" name="University Logo" descr="Logo&#10;&#10;Description automatically generated with medium confidence">
            <a:extLst>
              <a:ext uri="{FF2B5EF4-FFF2-40B4-BE49-F238E27FC236}">
                <a16:creationId xmlns:a16="http://schemas.microsoft.com/office/drawing/2014/main" id="{27F678F7-2CAE-584E-A09A-F22F31196D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198" y="-279125"/>
            <a:ext cx="2880322" cy="1619893"/>
          </a:xfrm>
          <a:prstGeom prst="rect">
            <a:avLst/>
          </a:prstGeom>
        </p:spPr>
      </p:pic>
      <p:sp>
        <p:nvSpPr>
          <p:cNvPr id="11" name="Insert Image Guidance"/>
          <p:cNvSpPr/>
          <p:nvPr userDrawn="1"/>
        </p:nvSpPr>
        <p:spPr>
          <a:xfrm>
            <a:off x="-2628521" y="3723871"/>
            <a:ext cx="2520006" cy="1748508"/>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a:t>
            </a:r>
            <a:r>
              <a:rPr lang="en-GB" sz="1000" dirty="0">
                <a:solidFill>
                  <a:srgbClr val="FFFFFF"/>
                </a:solidFill>
                <a:latin typeface="Lucida Sans"/>
                <a:ea typeface="Lucida Sans"/>
                <a:cs typeface="Lucida Sans"/>
                <a:sym typeface="Lucida Sans"/>
              </a:rPr>
              <a:t> square</a:t>
            </a:r>
            <a:r>
              <a:rPr lang="en-GB" sz="1000" baseline="0" dirty="0">
                <a:solidFill>
                  <a:srgbClr val="FFFFFF"/>
                </a:solidFill>
                <a:latin typeface="Lucida Sans"/>
                <a:ea typeface="Lucida Sans"/>
                <a:cs typeface="Lucida Sans"/>
                <a:sym typeface="Lucida Sans"/>
              </a:rPr>
              <a:t> image of</a:t>
            </a:r>
            <a:r>
              <a:rPr sz="1000" dirty="0">
                <a:solidFill>
                  <a:srgbClr val="FFFFFF"/>
                </a:solidFill>
                <a:latin typeface="Lucida Sans"/>
                <a:ea typeface="Lucida Sans"/>
                <a:cs typeface="Lucida Sans"/>
                <a:sym typeface="Lucida Sans"/>
              </a:rPr>
              <a:t> </a:t>
            </a:r>
            <a:r>
              <a:rPr lang="en-GB" sz="1000" b="1" u="sng" dirty="0">
                <a:solidFill>
                  <a:srgbClr val="FF0000"/>
                </a:solidFill>
                <a:latin typeface="Lucida Sans"/>
                <a:ea typeface="Lucida Sans"/>
                <a:cs typeface="Lucida Sans"/>
                <a:sym typeface="Lucida Sans"/>
              </a:rPr>
              <a:t>5.2cm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5.4</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a:t>
            </a:r>
            <a:r>
              <a:rPr lang="en-GB" sz="1000" dirty="0">
                <a:solidFill>
                  <a:srgbClr val="FFFFFF"/>
                </a:solidFill>
                <a:latin typeface="Lucida Sans"/>
                <a:ea typeface="Lucida Sans"/>
                <a:cs typeface="Lucida Sans"/>
                <a:sym typeface="Lucida Sans"/>
              </a:rPr>
              <a:t>r a rectangle of </a:t>
            </a:r>
            <a:r>
              <a:rPr lang="en-GB" sz="1000" b="1" u="sng" dirty="0">
                <a:solidFill>
                  <a:srgbClr val="FF0000"/>
                </a:solidFill>
                <a:latin typeface="+mn-lt"/>
                <a:ea typeface="Lucida Sans"/>
                <a:cs typeface="Lucida Sans"/>
                <a:sym typeface="Lucida Sans"/>
              </a:rPr>
              <a:t>8cm high by 6.4cm wide</a:t>
            </a:r>
            <a:r>
              <a:rPr sz="1000" dirty="0">
                <a:solidFill>
                  <a:srgbClr val="FFFFFF"/>
                </a:solidFill>
                <a:latin typeface="Lucida Sans"/>
                <a:ea typeface="Lucida Sans"/>
                <a:cs typeface="Lucida Sans"/>
                <a:sym typeface="Lucida Sans"/>
              </a:rPr>
              <a:t> </a:t>
            </a:r>
            <a:r>
              <a:rPr lang="en-GB" sz="1000" dirty="0">
                <a:solidFill>
                  <a:srgbClr val="FFFFFF"/>
                </a:solidFill>
                <a:latin typeface="Lucida Sans"/>
                <a:ea typeface="Lucida Sans"/>
                <a:cs typeface="Lucida Sans"/>
                <a:sym typeface="Lucida Sans"/>
              </a:rPr>
              <a:t>to </a:t>
            </a:r>
            <a:r>
              <a:rPr sz="1000" dirty="0">
                <a:solidFill>
                  <a:srgbClr val="FFFFFF"/>
                </a:solidFill>
                <a:latin typeface="Lucida Sans"/>
                <a:ea typeface="Lucida Sans"/>
                <a:cs typeface="Lucida Sans"/>
                <a:sym typeface="Lucida Sans"/>
              </a:rPr>
              <a:t>this layout to avoid distortion.</a:t>
            </a:r>
            <a:endParaRPr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427391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1763688" y="2700209"/>
            <a:ext cx="5688632"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
        <p:nvSpPr>
          <p:cNvPr id="6" name="Content Placeholder 2"/>
          <p:cNvSpPr>
            <a:spLocks noGrp="1"/>
          </p:cNvSpPr>
          <p:nvPr>
            <p:ph sz="quarter" idx="11" hasCustomPrompt="1"/>
          </p:nvPr>
        </p:nvSpPr>
        <p:spPr>
          <a:xfrm>
            <a:off x="1763688" y="3356521"/>
            <a:ext cx="5688632"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5" name="University Logo (White)" descr="Graphical user interface&#10;&#10;Description automatically generated with medium confidence">
            <a:extLst>
              <a:ext uri="{FF2B5EF4-FFF2-40B4-BE49-F238E27FC236}">
                <a16:creationId xmlns:a16="http://schemas.microsoft.com/office/drawing/2014/main" id="{2BA0B3BF-62C4-C043-98EF-4A8D9C6E4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279124"/>
            <a:ext cx="2880320" cy="1619892"/>
          </a:xfrm>
          <a:prstGeom prst="rect">
            <a:avLst/>
          </a:prstGeom>
        </p:spPr>
      </p:pic>
    </p:spTree>
    <p:extLst>
      <p:ext uri="{BB962C8B-B14F-4D97-AF65-F5344CB8AC3E}">
        <p14:creationId xmlns:p14="http://schemas.microsoft.com/office/powerpoint/2010/main" val="61885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95961"/>
                </a:solidFill>
              </a:defRPr>
            </a:lvl1pPr>
          </a:lstStyle>
          <a:p>
            <a:r>
              <a:rPr lang="en-US" dirty="0"/>
              <a:t>TITLE</a:t>
            </a:r>
            <a:endParaRPr lang="en-GB" dirty="0"/>
          </a:p>
        </p:txBody>
      </p:sp>
      <p:sp>
        <p:nvSpPr>
          <p:cNvPr id="5" name="Text Placeholder 2"/>
          <p:cNvSpPr>
            <a:spLocks noGrp="1"/>
          </p:cNvSpPr>
          <p:nvPr>
            <p:ph type="body" sz="quarter" idx="10"/>
          </p:nvPr>
        </p:nvSpPr>
        <p:spPr>
          <a:xfrm>
            <a:off x="467544" y="1844824"/>
            <a:ext cx="8135937" cy="4393059"/>
          </a:xfrm>
        </p:spPr>
        <p:txBody>
          <a:bodyPr/>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a:solidFill>
                  <a:srgbClr val="495961"/>
                </a:solidFill>
              </a:defRPr>
            </a:lvl3pPr>
            <a:lvl4pPr>
              <a:spcBef>
                <a:spcPts val="0"/>
              </a:spcBef>
              <a:spcAft>
                <a:spcPts val="1200"/>
              </a:spcAft>
              <a:defRPr>
                <a:solidFill>
                  <a:srgbClr val="495961"/>
                </a:solidFill>
              </a:defRPr>
            </a:lvl4pPr>
            <a:lvl5pPr>
              <a:spcBef>
                <a:spcPts val="0"/>
              </a:spcBef>
              <a:spcAft>
                <a:spcPts val="1200"/>
              </a:spcAft>
              <a:defRPr>
                <a:solidFill>
                  <a:srgbClr val="4959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A35E-4A4A-1E50-23C9-6C918FA986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4D56EA-65E7-F885-94CD-910690B494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23646A-1949-CA4B-ED20-03B8EF8EF12B}"/>
              </a:ext>
            </a:extLst>
          </p:cNvPr>
          <p:cNvSpPr>
            <a:spLocks noGrp="1"/>
          </p:cNvSpPr>
          <p:nvPr>
            <p:ph type="dt" sz="half" idx="10"/>
          </p:nvPr>
        </p:nvSpPr>
        <p:spPr/>
        <p:txBody>
          <a:bodyPr/>
          <a:lstStyle/>
          <a:p>
            <a:fld id="{CBB22F42-28AD-AF4C-B913-015993B5E410}" type="datetimeFigureOut">
              <a:rPr lang="en-US" smtClean="0"/>
              <a:t>12/6/2024</a:t>
            </a:fld>
            <a:endParaRPr lang="en-US"/>
          </a:p>
        </p:txBody>
      </p:sp>
      <p:sp>
        <p:nvSpPr>
          <p:cNvPr id="5" name="Footer Placeholder 4">
            <a:extLst>
              <a:ext uri="{FF2B5EF4-FFF2-40B4-BE49-F238E27FC236}">
                <a16:creationId xmlns:a16="http://schemas.microsoft.com/office/drawing/2014/main" id="{B9A111F4-866C-F7C0-25CE-A7C14D36F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A82AA-6662-66B1-4E67-C7E39ACF5D49}"/>
              </a:ext>
            </a:extLst>
          </p:cNvPr>
          <p:cNvSpPr>
            <a:spLocks noGrp="1"/>
          </p:cNvSpPr>
          <p:nvPr>
            <p:ph type="sldNum" sz="quarter" idx="12"/>
          </p:nvPr>
        </p:nvSpPr>
        <p:spPr/>
        <p:txBody>
          <a:bodyPr/>
          <a:lstStyle/>
          <a:p>
            <a:fld id="{E165BD86-61D5-154F-8DFF-9A0FC57A5404}" type="slidenum">
              <a:rPr lang="en-US" smtClean="0"/>
              <a:t>‹#›</a:t>
            </a:fld>
            <a:endParaRPr lang="en-US"/>
          </a:p>
        </p:txBody>
      </p:sp>
    </p:spTree>
    <p:extLst>
      <p:ext uri="{BB962C8B-B14F-4D97-AF65-F5344CB8AC3E}">
        <p14:creationId xmlns:p14="http://schemas.microsoft.com/office/powerpoint/2010/main" val="29826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1763688" y="2700209"/>
            <a:ext cx="5688632"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
        <p:nvSpPr>
          <p:cNvPr id="6" name="Content Placeholder 2"/>
          <p:cNvSpPr>
            <a:spLocks noGrp="1"/>
          </p:cNvSpPr>
          <p:nvPr>
            <p:ph sz="quarter" idx="11" hasCustomPrompt="1"/>
          </p:nvPr>
        </p:nvSpPr>
        <p:spPr>
          <a:xfrm>
            <a:off x="1763688" y="3356521"/>
            <a:ext cx="5688632"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5" name="University Logo (White)" descr="Graphical user interface&#10;&#10;Description automatically generated with medium confidence">
            <a:extLst>
              <a:ext uri="{FF2B5EF4-FFF2-40B4-BE49-F238E27FC236}">
                <a16:creationId xmlns:a16="http://schemas.microsoft.com/office/drawing/2014/main" id="{2BA0B3BF-62C4-C043-98EF-4A8D9C6E4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279124"/>
            <a:ext cx="2880320" cy="1619892"/>
          </a:xfrm>
          <a:prstGeom prst="rect">
            <a:avLst/>
          </a:prstGeom>
        </p:spPr>
      </p:pic>
    </p:spTree>
    <p:extLst>
      <p:ext uri="{BB962C8B-B14F-4D97-AF65-F5344CB8AC3E}">
        <p14:creationId xmlns:p14="http://schemas.microsoft.com/office/powerpoint/2010/main" val="155570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1 - Portrait and tex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67544" y="692696"/>
            <a:ext cx="3898776" cy="936104"/>
          </a:xfrm>
          <a:prstGeom prst="rect">
            <a:avLst/>
          </a:prstGeom>
        </p:spPr>
        <p:txBody>
          <a:bodyPr vert="horz" lIns="91440" tIns="45720" rIns="91440" bIns="45720" rtlCol="0" anchor="b" anchorCtr="0">
            <a:noAutofit/>
          </a:bodyPr>
          <a:lstStyle>
            <a:lvl1pPr>
              <a:defRPr/>
            </a:lvl1pPr>
          </a:lstStyle>
          <a:p>
            <a:r>
              <a:rPr lang="en-US" dirty="0"/>
              <a:t>TITLE</a:t>
            </a:r>
            <a:endParaRPr lang="en-GB" dirty="0"/>
          </a:p>
        </p:txBody>
      </p:sp>
      <p:sp>
        <p:nvSpPr>
          <p:cNvPr id="12" name="Text Placeholder 2"/>
          <p:cNvSpPr>
            <a:spLocks noGrp="1"/>
          </p:cNvSpPr>
          <p:nvPr>
            <p:ph type="body" sz="quarter" idx="11"/>
          </p:nvPr>
        </p:nvSpPr>
        <p:spPr>
          <a:xfrm>
            <a:off x="468313" y="1844824"/>
            <a:ext cx="3887787" cy="4321026"/>
          </a:xfrm>
          <a:prstGeom prst="rect">
            <a:avLst/>
          </a:prstGeom>
        </p:spPr>
        <p:txBody>
          <a:bodyPr anchor="ctr" anchorCtr="0"/>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sz="1800">
                <a:solidFill>
                  <a:srgbClr val="495961"/>
                </a:solidFill>
              </a:defRPr>
            </a:lvl3pPr>
            <a:lvl4pPr>
              <a:spcBef>
                <a:spcPts val="0"/>
              </a:spcBef>
              <a:spcAft>
                <a:spcPts val="1200"/>
              </a:spcAft>
              <a:defRPr sz="1600">
                <a:solidFill>
                  <a:srgbClr val="495961"/>
                </a:solidFill>
              </a:defRPr>
            </a:lvl4pPr>
            <a:lvl5pPr>
              <a:spcBef>
                <a:spcPts val="0"/>
              </a:spcBef>
              <a:spcAft>
                <a:spcPts val="1200"/>
              </a:spcAft>
              <a:defRPr sz="1400">
                <a:solidFill>
                  <a:srgbClr val="4959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3"/>
          <p:cNvSpPr>
            <a:spLocks noGrp="1"/>
          </p:cNvSpPr>
          <p:nvPr>
            <p:ph type="pic" sz="quarter" idx="10"/>
          </p:nvPr>
        </p:nvSpPr>
        <p:spPr>
          <a:xfrm>
            <a:off x="4500563" y="0"/>
            <a:ext cx="4643437" cy="6858000"/>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7" name="Logo Placeholder 4">
            <a:extLst>
              <a:ext uri="{FF2B5EF4-FFF2-40B4-BE49-F238E27FC236}">
                <a16:creationId xmlns:a16="http://schemas.microsoft.com/office/drawing/2014/main" id="{BA72ABA0-7CEF-274D-B820-7B5F3F2E637E}"/>
              </a:ext>
            </a:extLst>
          </p:cNvPr>
          <p:cNvSpPr>
            <a:spLocks noGrp="1"/>
          </p:cNvSpPr>
          <p:nvPr>
            <p:ph type="pic" sz="quarter" idx="16" hasCustomPrompt="1"/>
          </p:nvPr>
        </p:nvSpPr>
        <p:spPr>
          <a:xfrm>
            <a:off x="6396608" y="-279125"/>
            <a:ext cx="2855912" cy="1638621"/>
          </a:xfrm>
          <a:prstGeom prst="rect">
            <a:avLst/>
          </a:prstGeom>
        </p:spPr>
        <p:txBody>
          <a:bodyPr/>
          <a:lstStyle>
            <a:lvl1pPr marL="0" indent="0" algn="ctr">
              <a:buFontTx/>
              <a:buNone/>
              <a:defRPr sz="2000"/>
            </a:lvl1pPr>
          </a:lstStyle>
          <a:p>
            <a:br>
              <a:rPr lang="en-US" dirty="0"/>
            </a:br>
            <a:br>
              <a:rPr lang="en-US" dirty="0"/>
            </a:br>
            <a:r>
              <a:rPr lang="en-US" dirty="0" err="1"/>
              <a:t>UoS</a:t>
            </a:r>
            <a:r>
              <a:rPr lang="en-US" dirty="0"/>
              <a:t> logo</a:t>
            </a:r>
          </a:p>
        </p:txBody>
      </p:sp>
      <p:sp>
        <p:nvSpPr>
          <p:cNvPr id="8" name="Insert Image Guidance"/>
          <p:cNvSpPr/>
          <p:nvPr userDrawn="1"/>
        </p:nvSpPr>
        <p:spPr>
          <a:xfrm>
            <a:off x="-2628521" y="3723871"/>
            <a:ext cx="2520006" cy="1426799"/>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19.05cm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12.9</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216986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2 - 4 landscape image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67544" y="692696"/>
            <a:ext cx="8208912"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10" name="Picture Placeholder 2"/>
          <p:cNvSpPr>
            <a:spLocks noGrp="1"/>
          </p:cNvSpPr>
          <p:nvPr>
            <p:ph type="pic" sz="quarter" idx="12"/>
          </p:nvPr>
        </p:nvSpPr>
        <p:spPr>
          <a:xfrm>
            <a:off x="467544" y="1628800"/>
            <a:ext cx="3960440"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8" name="Picture Placeholder 3"/>
          <p:cNvSpPr>
            <a:spLocks noGrp="1"/>
          </p:cNvSpPr>
          <p:nvPr>
            <p:ph type="pic" sz="quarter" idx="11"/>
          </p:nvPr>
        </p:nvSpPr>
        <p:spPr>
          <a:xfrm>
            <a:off x="4716016" y="1628800"/>
            <a:ext cx="3960440"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14" name="Picture Placeholder 3"/>
          <p:cNvSpPr>
            <a:spLocks noGrp="1"/>
          </p:cNvSpPr>
          <p:nvPr>
            <p:ph type="pic" sz="quarter" idx="14"/>
          </p:nvPr>
        </p:nvSpPr>
        <p:spPr>
          <a:xfrm>
            <a:off x="467544" y="4005064"/>
            <a:ext cx="3960440"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13" name="Picture Placeholder 4"/>
          <p:cNvSpPr>
            <a:spLocks noGrp="1"/>
          </p:cNvSpPr>
          <p:nvPr>
            <p:ph type="pic" sz="quarter" idx="13"/>
          </p:nvPr>
        </p:nvSpPr>
        <p:spPr>
          <a:xfrm>
            <a:off x="4716016" y="4005064"/>
            <a:ext cx="3960440"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pic>
        <p:nvPicPr>
          <p:cNvPr id="9" name="University Logo" descr="Logo&#10;&#10;Description automatically generated with medium confidence">
            <a:extLst>
              <a:ext uri="{FF2B5EF4-FFF2-40B4-BE49-F238E27FC236}">
                <a16:creationId xmlns:a16="http://schemas.microsoft.com/office/drawing/2014/main" id="{E211A23A-3A95-F54C-A437-C19A1E7C07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198" y="-279125"/>
            <a:ext cx="2880322" cy="1619893"/>
          </a:xfrm>
          <a:prstGeom prst="rect">
            <a:avLst/>
          </a:prstGeom>
        </p:spPr>
      </p:pic>
      <p:sp>
        <p:nvSpPr>
          <p:cNvPr id="11" name="Insert Image Guidance"/>
          <p:cNvSpPr/>
          <p:nvPr userDrawn="1"/>
        </p:nvSpPr>
        <p:spPr>
          <a:xfrm>
            <a:off x="-2628521" y="3723871"/>
            <a:ext cx="2520006" cy="1426799"/>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6.13cm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11</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108681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3 - Landscape images and tex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67544" y="692696"/>
            <a:ext cx="8208912"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18" name="Picture Placeholder 2"/>
          <p:cNvSpPr>
            <a:spLocks noGrp="1"/>
          </p:cNvSpPr>
          <p:nvPr>
            <p:ph type="pic" sz="quarter" idx="15"/>
          </p:nvPr>
        </p:nvSpPr>
        <p:spPr>
          <a:xfrm>
            <a:off x="467544" y="1628800"/>
            <a:ext cx="2664296"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25" name="Picture Placeholder 3"/>
          <p:cNvSpPr>
            <a:spLocks noGrp="1"/>
          </p:cNvSpPr>
          <p:nvPr>
            <p:ph type="pic" sz="quarter" idx="19"/>
          </p:nvPr>
        </p:nvSpPr>
        <p:spPr>
          <a:xfrm>
            <a:off x="3203848" y="1628800"/>
            <a:ext cx="2736304"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23" name="Picture Placeholder 4"/>
          <p:cNvSpPr>
            <a:spLocks noGrp="1"/>
          </p:cNvSpPr>
          <p:nvPr>
            <p:ph type="pic" sz="quarter" idx="18"/>
          </p:nvPr>
        </p:nvSpPr>
        <p:spPr>
          <a:xfrm>
            <a:off x="6012160" y="1628800"/>
            <a:ext cx="2664296"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4" name="Text Placeholder 5"/>
          <p:cNvSpPr>
            <a:spLocks noGrp="1"/>
          </p:cNvSpPr>
          <p:nvPr>
            <p:ph type="body" sz="quarter" idx="17"/>
          </p:nvPr>
        </p:nvSpPr>
        <p:spPr>
          <a:xfrm>
            <a:off x="468313" y="3933825"/>
            <a:ext cx="8208143" cy="2374900"/>
          </a:xfrm>
          <a:prstGeom prst="rect">
            <a:avLst/>
          </a:prstGeom>
        </p:spPr>
        <p:txBody>
          <a:bodyPr anchor="ctr" anchorCtr="0"/>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sz="1800">
                <a:solidFill>
                  <a:srgbClr val="495961"/>
                </a:solidFill>
              </a:defRPr>
            </a:lvl3pPr>
            <a:lvl4pPr>
              <a:spcBef>
                <a:spcPts val="0"/>
              </a:spcBef>
              <a:spcAft>
                <a:spcPts val="1200"/>
              </a:spcAft>
              <a:defRPr sz="1600">
                <a:solidFill>
                  <a:srgbClr val="495961"/>
                </a:solidFill>
              </a:defRPr>
            </a:lvl4pPr>
            <a:lvl5pPr>
              <a:spcBef>
                <a:spcPts val="0"/>
              </a:spcBef>
              <a:spcAft>
                <a:spcPts val="1200"/>
              </a:spcAft>
              <a:defRPr sz="1400">
                <a:solidFill>
                  <a:srgbClr val="4959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University Logo" descr="Logo&#10;&#10;Description automatically generated with medium confidence">
            <a:extLst>
              <a:ext uri="{FF2B5EF4-FFF2-40B4-BE49-F238E27FC236}">
                <a16:creationId xmlns:a16="http://schemas.microsoft.com/office/drawing/2014/main" id="{E78685C3-6FA9-9F4D-8076-7A83DBFFA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198" y="-279125"/>
            <a:ext cx="2880322" cy="1619893"/>
          </a:xfrm>
          <a:prstGeom prst="rect">
            <a:avLst/>
          </a:prstGeom>
        </p:spPr>
      </p:pic>
      <p:sp>
        <p:nvSpPr>
          <p:cNvPr id="9" name="Insert Image Guidance"/>
          <p:cNvSpPr/>
          <p:nvPr userDrawn="1"/>
        </p:nvSpPr>
        <p:spPr>
          <a:xfrm>
            <a:off x="-2628521" y="3723871"/>
            <a:ext cx="2520006" cy="1426799"/>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6.13cm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7.4</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241037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4 - Landscape image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67544" y="692696"/>
            <a:ext cx="8208912" cy="936104"/>
          </a:xfrm>
          <a:prstGeom prst="rect">
            <a:avLst/>
          </a:prstGeom>
        </p:spPr>
        <p:txBody>
          <a:bodyPr vert="horz" lIns="91440" tIns="45720" rIns="91440" bIns="45720" rtlCol="0" anchor="b" anchorCtr="0">
            <a:normAutofit/>
          </a:bodyPr>
          <a:lstStyle/>
          <a:p>
            <a:r>
              <a:rPr lang="en-US" dirty="0"/>
              <a:t>TITLE</a:t>
            </a:r>
            <a:endParaRPr lang="en-GB" dirty="0"/>
          </a:p>
        </p:txBody>
      </p:sp>
      <p:sp>
        <p:nvSpPr>
          <p:cNvPr id="18" name="Picture Placeholder 2"/>
          <p:cNvSpPr>
            <a:spLocks noGrp="1"/>
          </p:cNvSpPr>
          <p:nvPr>
            <p:ph type="pic" sz="quarter" idx="15"/>
          </p:nvPr>
        </p:nvSpPr>
        <p:spPr>
          <a:xfrm>
            <a:off x="467544" y="1628800"/>
            <a:ext cx="2664296"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25" name="Picture Placeholder 3"/>
          <p:cNvSpPr>
            <a:spLocks noGrp="1"/>
          </p:cNvSpPr>
          <p:nvPr>
            <p:ph type="pic" sz="quarter" idx="19"/>
          </p:nvPr>
        </p:nvSpPr>
        <p:spPr>
          <a:xfrm>
            <a:off x="3203848" y="1628800"/>
            <a:ext cx="2736304"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23" name="Picture Placeholder 4"/>
          <p:cNvSpPr>
            <a:spLocks noGrp="1"/>
          </p:cNvSpPr>
          <p:nvPr>
            <p:ph type="pic" sz="quarter" idx="18"/>
          </p:nvPr>
        </p:nvSpPr>
        <p:spPr>
          <a:xfrm>
            <a:off x="6012160" y="1628800"/>
            <a:ext cx="2664296"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8" name="Picture Placeholder 5"/>
          <p:cNvSpPr>
            <a:spLocks noGrp="1"/>
          </p:cNvSpPr>
          <p:nvPr>
            <p:ph type="pic" sz="quarter" idx="20"/>
          </p:nvPr>
        </p:nvSpPr>
        <p:spPr>
          <a:xfrm>
            <a:off x="467544" y="3933056"/>
            <a:ext cx="2664296"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10" name="Picture Placeholder 6"/>
          <p:cNvSpPr>
            <a:spLocks noGrp="1"/>
          </p:cNvSpPr>
          <p:nvPr>
            <p:ph type="pic" sz="quarter" idx="22"/>
          </p:nvPr>
        </p:nvSpPr>
        <p:spPr>
          <a:xfrm>
            <a:off x="3203848" y="3933056"/>
            <a:ext cx="2736304"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9" name="Picture Placeholder 7"/>
          <p:cNvSpPr>
            <a:spLocks noGrp="1"/>
          </p:cNvSpPr>
          <p:nvPr>
            <p:ph type="pic" sz="quarter" idx="21"/>
          </p:nvPr>
        </p:nvSpPr>
        <p:spPr>
          <a:xfrm>
            <a:off x="6012160" y="3933056"/>
            <a:ext cx="2664296"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pic>
        <p:nvPicPr>
          <p:cNvPr id="11" name="University Logo" descr="Logo&#10;&#10;Description automatically generated with medium confidence">
            <a:extLst>
              <a:ext uri="{FF2B5EF4-FFF2-40B4-BE49-F238E27FC236}">
                <a16:creationId xmlns:a16="http://schemas.microsoft.com/office/drawing/2014/main" id="{8F8C69BD-7570-624C-86D3-E0CBFEAA3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198" y="-279125"/>
            <a:ext cx="2880322" cy="1619893"/>
          </a:xfrm>
          <a:prstGeom prst="rect">
            <a:avLst/>
          </a:prstGeom>
        </p:spPr>
      </p:pic>
      <p:sp>
        <p:nvSpPr>
          <p:cNvPr id="14" name="Insert Image Guidance"/>
          <p:cNvSpPr/>
          <p:nvPr userDrawn="1"/>
        </p:nvSpPr>
        <p:spPr>
          <a:xfrm>
            <a:off x="-2628521" y="3723871"/>
            <a:ext cx="2520006" cy="1426799"/>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6.13cm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7.4</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2705431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71369"/>
      </p:ext>
    </p:extLst>
  </p:cSld>
  <p:clrMap bg1="lt1" tx1="dk1" bg2="lt2" tx2="dk2" accent1="accent1" accent2="accent2" accent3="accent3" accent4="accent4" accent5="accent5" accent6="accent6" hlink="hlink" folHlink="folHlink"/>
  <p:sldLayoutIdLst>
    <p:sldLayoutId id="2147483680" r:id="rId1"/>
    <p:sldLayoutId id="214748370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692696"/>
            <a:ext cx="8136904"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467544" y="1844824"/>
            <a:ext cx="8147248"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8244408" y="6400134"/>
            <a:ext cx="720080" cy="246221"/>
          </a:xfrm>
          <a:prstGeom prst="rect">
            <a:avLst/>
          </a:prstGeom>
          <a:noFill/>
        </p:spPr>
        <p:txBody>
          <a:bodyPr wrap="square" rtlCol="0">
            <a:spAutoFit/>
          </a:bodyPr>
          <a:lstStyle/>
          <a:p>
            <a:pPr algn="r"/>
            <a:fld id="{14274112-3819-4E3C-A2C8-15D563C4EB1E}" type="slidenum">
              <a:rPr lang="en-GB" sz="1000" smtClean="0">
                <a:solidFill>
                  <a:srgbClr val="495961"/>
                </a:solidFill>
              </a:rPr>
              <a:t>‹#›</a:t>
            </a:fld>
            <a:endParaRPr lang="en-GB" sz="1000" dirty="0">
              <a:solidFill>
                <a:srgbClr val="495961"/>
              </a:solidFill>
            </a:endParaRPr>
          </a:p>
        </p:txBody>
      </p:sp>
      <p:pic>
        <p:nvPicPr>
          <p:cNvPr id="9" name="University Logo" descr="Logo&#10;&#10;Description automatically generated with medium confidence">
            <a:extLst>
              <a:ext uri="{FF2B5EF4-FFF2-40B4-BE49-F238E27FC236}">
                <a16:creationId xmlns:a16="http://schemas.microsoft.com/office/drawing/2014/main" id="{6745DF3F-7D11-3742-A2BB-7A033F566A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72198" y="-279125"/>
            <a:ext cx="2880322" cy="1619893"/>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692696"/>
            <a:ext cx="8136904"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6" name="Slide Number Placeholder 2"/>
          <p:cNvSpPr txBox="1"/>
          <p:nvPr/>
        </p:nvSpPr>
        <p:spPr>
          <a:xfrm>
            <a:off x="8244408" y="6400134"/>
            <a:ext cx="720080" cy="246221"/>
          </a:xfrm>
          <a:prstGeom prst="rect">
            <a:avLst/>
          </a:prstGeom>
          <a:noFill/>
        </p:spPr>
        <p:txBody>
          <a:bodyPr wrap="square" rtlCol="0">
            <a:spAutoFit/>
          </a:bodyPr>
          <a:lstStyle/>
          <a:p>
            <a:pPr algn="r"/>
            <a:fld id="{14274112-3819-4E3C-A2C8-15D563C4EB1E}" type="slidenum">
              <a:rPr lang="en-GB" sz="1000" smtClean="0">
                <a:solidFill>
                  <a:srgbClr val="495961"/>
                </a:solidFill>
              </a:rPr>
              <a:t>‹#›</a:t>
            </a:fld>
            <a:endParaRPr lang="en-GB" sz="1000" dirty="0">
              <a:solidFill>
                <a:srgbClr val="495961"/>
              </a:solidFill>
            </a:endParaRPr>
          </a:p>
        </p:txBody>
      </p:sp>
      <p:sp>
        <p:nvSpPr>
          <p:cNvPr id="5" name="Template Guidance">
            <a:extLst>
              <a:ext uri="{FF2B5EF4-FFF2-40B4-BE49-F238E27FC236}">
                <a16:creationId xmlns:a16="http://schemas.microsoft.com/office/drawing/2014/main" id="{C5683108-AB09-0647-9FC4-7850D82D1E80}"/>
              </a:ext>
            </a:extLst>
          </p:cNvPr>
          <p:cNvSpPr/>
          <p:nvPr userDrawn="1"/>
        </p:nvSpPr>
        <p:spPr>
          <a:xfrm>
            <a:off x="-2628524" y="-2"/>
            <a:ext cx="2520010" cy="2493601"/>
          </a:xfrm>
          <a:prstGeom prst="rect">
            <a:avLst/>
          </a:prstGeom>
          <a:solidFill>
            <a:srgbClr val="535353"/>
          </a:solidFill>
          <a:ln w="12700" cap="flat">
            <a:noFill/>
            <a:miter lim="400000"/>
          </a:ln>
          <a:effectLst/>
          <a:extLst>
            <a:ext uri="{C572A759-6A51-4108-AA02-DFA0A04FC94B}">
              <ma14:wrappingTextBoxFlag xmlns:ma14="http://schemas.microsoft.com/office/mac/drawingml/2011/main" xmlns="" val="1"/>
            </a:ext>
          </a:extLst>
        </p:spPr>
        <p:txBody>
          <a:bodyPr wrap="square" lIns="179999" tIns="179999" rIns="179999" bIns="179999" numCol="1" anchor="t">
            <a:spAutoFit/>
          </a:bodyPr>
          <a:lstStyle/>
          <a:p>
            <a:pPr lvl="0" defTabSz="457200">
              <a:spcBef>
                <a:spcPts val="0"/>
              </a:spcBef>
              <a:defRPr sz="1800"/>
            </a:pPr>
            <a:r>
              <a:rPr sz="1000" b="1" dirty="0">
                <a:solidFill>
                  <a:srgbClr val="FFFFFF"/>
                </a:solidFill>
                <a:latin typeface="Lucida Sans"/>
                <a:ea typeface="Lucida Sans"/>
                <a:cs typeface="Lucida Sans"/>
                <a:sym typeface="Lucida Sans"/>
              </a:rPr>
              <a:t>To insert image in the picture placeholder, please follow the below instructions:</a:t>
            </a:r>
            <a:endParaRPr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marL="14113" lvl="0" indent="-14113" defTabSz="457200">
              <a:spcBef>
                <a:spcPts val="0"/>
              </a:spcBef>
              <a:buClr>
                <a:srgbClr val="FFFFFF"/>
              </a:buClr>
              <a:buSzPct val="100000"/>
              <a:buFont typeface="Helvetica"/>
              <a:buAutoNum type="arabicPeriod"/>
              <a:tabLst>
                <a:tab pos="1257300" algn="l"/>
              </a:tabLst>
              <a:defRPr sz="1800"/>
            </a:pPr>
            <a:r>
              <a:rPr sz="1000" dirty="0">
                <a:solidFill>
                  <a:srgbClr val="FFFFFF"/>
                </a:solidFill>
                <a:latin typeface="Lucida Sans"/>
                <a:ea typeface="Lucida Sans"/>
                <a:cs typeface="Lucida Sans"/>
                <a:sym typeface="Lucida Sans"/>
              </a:rPr>
              <a:t>Click the 	icon in the grey placeholder</a:t>
            </a:r>
            <a:endParaRPr dirty="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dirty="0">
                <a:solidFill>
                  <a:srgbClr val="FFFFFF"/>
                </a:solidFill>
                <a:latin typeface="Lucida Sans"/>
                <a:ea typeface="Lucida Sans"/>
                <a:cs typeface="Lucida Sans"/>
                <a:sym typeface="Lucida Sans"/>
              </a:rPr>
              <a:t>Browse to the folder where the required image is saved.</a:t>
            </a:r>
            <a:endParaRPr dirty="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dirty="0">
                <a:solidFill>
                  <a:srgbClr val="FFFFFF"/>
                </a:solidFill>
                <a:latin typeface="Lucida Sans"/>
                <a:ea typeface="Lucida Sans"/>
                <a:cs typeface="Lucida Sans"/>
                <a:sym typeface="Lucida Sans"/>
              </a:rPr>
              <a:t>Click to select the image and insert the image.</a:t>
            </a:r>
            <a:endParaRPr dirty="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dirty="0">
                <a:solidFill>
                  <a:srgbClr val="FFFFFF"/>
                </a:solidFill>
                <a:latin typeface="Lucida Sans"/>
                <a:ea typeface="Lucida Sans"/>
                <a:cs typeface="Lucida Sans"/>
                <a:sym typeface="Lucida Sans"/>
              </a:rPr>
              <a:t>Once the image is placed, go to Drawing Tools |  Send Backward  |  Send to Back (or right mouse click Send to Back)</a:t>
            </a:r>
          </a:p>
        </p:txBody>
      </p:sp>
      <p:pic>
        <p:nvPicPr>
          <p:cNvPr id="7" name="Image Icon">
            <a:extLst>
              <a:ext uri="{FF2B5EF4-FFF2-40B4-BE49-F238E27FC236}">
                <a16:creationId xmlns:a16="http://schemas.microsoft.com/office/drawing/2014/main" id="{97198AA7-ED3A-994A-A5FE-29712BFD4799}"/>
              </a:ext>
            </a:extLst>
          </p:cNvPr>
          <p:cNvPicPr/>
          <p:nvPr userDrawn="1"/>
        </p:nvPicPr>
        <p:blipFill>
          <a:blip r:embed="rId10" cstate="print"/>
          <a:stretch>
            <a:fillRect/>
          </a:stretch>
        </p:blipFill>
        <p:spPr>
          <a:xfrm>
            <a:off x="-1562288" y="701559"/>
            <a:ext cx="233135" cy="233135"/>
          </a:xfrm>
          <a:prstGeom prst="rect">
            <a:avLst/>
          </a:prstGeom>
          <a:ln w="12700" cap="flat">
            <a:noFill/>
            <a:miter lim="400000"/>
          </a:ln>
          <a:effectLst/>
        </p:spPr>
      </p:pic>
    </p:spTree>
    <p:extLst>
      <p:ext uri="{BB962C8B-B14F-4D97-AF65-F5344CB8AC3E}">
        <p14:creationId xmlns:p14="http://schemas.microsoft.com/office/powerpoint/2010/main" val="39594974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0" r:id="rId4"/>
    <p:sldLayoutId id="2147483688" r:id="rId5"/>
    <p:sldLayoutId id="2147483691" r:id="rId6"/>
    <p:sldLayoutId id="2147483689" r:id="rId7"/>
    <p:sldLayoutId id="2147483707" r:id="rId8"/>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007/s40037-021-00682-9"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9A59-2EF9-EE44-BC07-DD260D6028F7}"/>
              </a:ext>
            </a:extLst>
          </p:cNvPr>
          <p:cNvSpPr>
            <a:spLocks noGrp="1"/>
          </p:cNvSpPr>
          <p:nvPr>
            <p:ph type="ctrTitle"/>
          </p:nvPr>
        </p:nvSpPr>
        <p:spPr>
          <a:xfrm>
            <a:off x="683568" y="2024945"/>
            <a:ext cx="7416824" cy="1226567"/>
          </a:xfrm>
        </p:spPr>
        <p:txBody>
          <a:bodyPr/>
          <a:lstStyle/>
          <a:p>
            <a:r>
              <a:rPr lang="en-US" dirty="0"/>
              <a:t>Using I-Poems to extract the essence of a participant's experience</a:t>
            </a:r>
          </a:p>
        </p:txBody>
      </p:sp>
      <p:sp>
        <p:nvSpPr>
          <p:cNvPr id="3" name="Subtitle 2">
            <a:extLst>
              <a:ext uri="{FF2B5EF4-FFF2-40B4-BE49-F238E27FC236}">
                <a16:creationId xmlns:a16="http://schemas.microsoft.com/office/drawing/2014/main" id="{520B0C60-608B-8447-8C2A-81333F15882D}"/>
              </a:ext>
            </a:extLst>
          </p:cNvPr>
          <p:cNvSpPr>
            <a:spLocks noGrp="1"/>
          </p:cNvSpPr>
          <p:nvPr>
            <p:ph type="subTitle" idx="1"/>
          </p:nvPr>
        </p:nvSpPr>
        <p:spPr>
          <a:xfrm>
            <a:off x="688616" y="3284984"/>
            <a:ext cx="5688632" cy="864096"/>
          </a:xfrm>
        </p:spPr>
        <p:txBody>
          <a:bodyPr/>
          <a:lstStyle/>
          <a:p>
            <a:r>
              <a:rPr lang="en-US" dirty="0"/>
              <a:t>Chloe Langford</a:t>
            </a:r>
          </a:p>
        </p:txBody>
      </p:sp>
      <p:sp>
        <p:nvSpPr>
          <p:cNvPr id="4" name="Text Placeholder 3">
            <a:extLst>
              <a:ext uri="{FF2B5EF4-FFF2-40B4-BE49-F238E27FC236}">
                <a16:creationId xmlns:a16="http://schemas.microsoft.com/office/drawing/2014/main" id="{62C7D313-9D67-8945-B934-D01AC395DF71}"/>
              </a:ext>
            </a:extLst>
          </p:cNvPr>
          <p:cNvSpPr>
            <a:spLocks noGrp="1"/>
          </p:cNvSpPr>
          <p:nvPr>
            <p:ph type="body" sz="quarter" idx="10"/>
          </p:nvPr>
        </p:nvSpPr>
        <p:spPr>
          <a:xfrm>
            <a:off x="683568" y="4149080"/>
            <a:ext cx="2808312" cy="359395"/>
          </a:xfrm>
        </p:spPr>
        <p:txBody>
          <a:bodyPr/>
          <a:lstStyle/>
          <a:p>
            <a:r>
              <a:rPr lang="en-US" dirty="0"/>
              <a:t>ARC December 5</a:t>
            </a:r>
            <a:r>
              <a:rPr lang="en-US" baseline="30000" dirty="0"/>
              <a:t>th</a:t>
            </a:r>
            <a:r>
              <a:rPr lang="en-US" dirty="0"/>
              <a:t>, 2024</a:t>
            </a:r>
          </a:p>
        </p:txBody>
      </p:sp>
      <p:sp>
        <p:nvSpPr>
          <p:cNvPr id="5" name="TextBox 4">
            <a:extLst>
              <a:ext uri="{FF2B5EF4-FFF2-40B4-BE49-F238E27FC236}">
                <a16:creationId xmlns:a16="http://schemas.microsoft.com/office/drawing/2014/main" id="{3CDDC5EF-9791-0B5E-91CB-8B7CAAE0C4AE}"/>
              </a:ext>
            </a:extLst>
          </p:cNvPr>
          <p:cNvSpPr txBox="1"/>
          <p:nvPr/>
        </p:nvSpPr>
        <p:spPr>
          <a:xfrm>
            <a:off x="251520" y="5406043"/>
            <a:ext cx="8640960" cy="1200329"/>
          </a:xfrm>
          <a:prstGeom prst="rect">
            <a:avLst/>
          </a:prstGeom>
          <a:noFill/>
        </p:spPr>
        <p:txBody>
          <a:bodyPr wrap="square" rtlCol="0">
            <a:spAutoFit/>
          </a:bodyPr>
          <a:lstStyle/>
          <a:p>
            <a:pPr marL="0" indent="0" algn="ctr">
              <a:buNone/>
            </a:pPr>
            <a:r>
              <a:rPr lang="en-US" b="1" i="1" dirty="0">
                <a:solidFill>
                  <a:schemeClr val="tx1">
                    <a:lumMod val="10000"/>
                    <a:lumOff val="90000"/>
                  </a:schemeClr>
                </a:solidFill>
              </a:rPr>
              <a:t>“Poetry is language at its </a:t>
            </a:r>
            <a:br>
              <a:rPr lang="en-US" b="1" i="1" dirty="0">
                <a:solidFill>
                  <a:schemeClr val="tx1">
                    <a:lumMod val="10000"/>
                    <a:lumOff val="90000"/>
                  </a:schemeClr>
                </a:solidFill>
              </a:rPr>
            </a:br>
            <a:r>
              <a:rPr lang="en-US" b="1" i="1" dirty="0">
                <a:solidFill>
                  <a:schemeClr val="tx1">
                    <a:lumMod val="10000"/>
                    <a:lumOff val="90000"/>
                  </a:schemeClr>
                </a:solidFill>
              </a:rPr>
              <a:t>most distilled and powerful.” </a:t>
            </a:r>
            <a:br>
              <a:rPr lang="en-US" b="1" i="1" dirty="0">
                <a:solidFill>
                  <a:schemeClr val="tx1">
                    <a:lumMod val="10000"/>
                    <a:lumOff val="90000"/>
                  </a:schemeClr>
                </a:solidFill>
              </a:rPr>
            </a:br>
            <a:r>
              <a:rPr lang="en-US" b="1" dirty="0">
                <a:solidFill>
                  <a:schemeClr val="tx1">
                    <a:lumMod val="10000"/>
                    <a:lumOff val="90000"/>
                  </a:schemeClr>
                </a:solidFill>
              </a:rPr>
              <a:t>- Rita Dove</a:t>
            </a:r>
          </a:p>
          <a:p>
            <a:endParaRPr lang="en-GB" dirty="0"/>
          </a:p>
        </p:txBody>
      </p:sp>
    </p:spTree>
    <p:extLst>
      <p:ext uri="{BB962C8B-B14F-4D97-AF65-F5344CB8AC3E}">
        <p14:creationId xmlns:p14="http://schemas.microsoft.com/office/powerpoint/2010/main" val="176806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1DD9-631F-4B2B-1A7C-213348634442}"/>
              </a:ext>
            </a:extLst>
          </p:cNvPr>
          <p:cNvSpPr>
            <a:spLocks noGrp="1"/>
          </p:cNvSpPr>
          <p:nvPr>
            <p:ph type="title"/>
          </p:nvPr>
        </p:nvSpPr>
        <p:spPr>
          <a:xfrm>
            <a:off x="478130" y="201976"/>
            <a:ext cx="8136904" cy="936104"/>
          </a:xfrm>
        </p:spPr>
        <p:txBody>
          <a:bodyPr/>
          <a:lstStyle/>
          <a:p>
            <a:r>
              <a:rPr lang="en-US" dirty="0"/>
              <a:t>How does it work?</a:t>
            </a:r>
            <a:endParaRPr lang="en-GB" dirty="0"/>
          </a:p>
        </p:txBody>
      </p:sp>
      <p:sp>
        <p:nvSpPr>
          <p:cNvPr id="3" name="Text Placeholder 2">
            <a:extLst>
              <a:ext uri="{FF2B5EF4-FFF2-40B4-BE49-F238E27FC236}">
                <a16:creationId xmlns:a16="http://schemas.microsoft.com/office/drawing/2014/main" id="{EE0F00D2-BDE8-0549-FE46-EF9592FBE86F}"/>
              </a:ext>
            </a:extLst>
          </p:cNvPr>
          <p:cNvSpPr>
            <a:spLocks noGrp="1"/>
          </p:cNvSpPr>
          <p:nvPr>
            <p:ph type="body" sz="quarter" idx="10"/>
          </p:nvPr>
        </p:nvSpPr>
        <p:spPr>
          <a:xfrm>
            <a:off x="18458" y="1232470"/>
            <a:ext cx="10242174" cy="5148858"/>
          </a:xfrm>
        </p:spPr>
        <p:txBody>
          <a:bodyPr/>
          <a:lstStyle/>
          <a:p>
            <a:pPr marL="311785" marR="1352550" indent="0">
              <a:lnSpc>
                <a:spcPct val="170000"/>
              </a:lnSpc>
              <a:spcAft>
                <a:spcPts val="0"/>
              </a:spcAft>
              <a:buNone/>
              <a:tabLst>
                <a:tab pos="457200" algn="l"/>
                <a:tab pos="914400" algn="l"/>
                <a:tab pos="1371600" algn="l"/>
                <a:tab pos="1828800" algn="l"/>
                <a:tab pos="2286000" algn="l"/>
                <a:tab pos="2743200" algn="ctr"/>
              </a:tabLst>
            </a:pPr>
            <a:r>
              <a:rPr lang="en-GB" sz="1000" i="1" dirty="0">
                <a:solidFill>
                  <a:srgbClr val="000000"/>
                </a:solidFill>
                <a:effectLst/>
                <a:latin typeface="Courier New" panose="02070309020205020404" pitchFamily="49" charset="0"/>
                <a:ea typeface="Arial" panose="020B0604020202020204" pitchFamily="34" charset="0"/>
              </a:rPr>
              <a:t>What do you understand by the term ‘Impostor Syndrome’?</a:t>
            </a: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understand it as, um (2.0) sort of feeling like you don't belong somewhere because (1.0) you know, maybe you got in (1.0) and (1.0) feel like you don't belong there, you don't quite fit in and that you shouldn't be there. (1.0) And for medicine (0.5) that's very much, you know, sort of getting in and realizing wow, everyone’s smarter than me. How did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get in? And actually, maybe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'm not meant to be here and they'll know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'm not meant to be here. (1.0) And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'm actually an idiot. That's how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understand it.</a:t>
            </a:r>
            <a:endParaRPr lang="en-GB" sz="1000" b="1" dirty="0">
              <a:solidFill>
                <a:srgbClr val="333333"/>
              </a:solidFill>
              <a:latin typeface="Arial" panose="020B0604020202020204" pitchFamily="34" charset="0"/>
              <a:ea typeface="Arial" panose="020B0604020202020204" pitchFamily="34" charset="0"/>
            </a:endParaRP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i="1" dirty="0">
                <a:solidFill>
                  <a:srgbClr val="000000"/>
                </a:solidFill>
                <a:effectLst/>
                <a:latin typeface="Courier New" panose="02070309020205020404" pitchFamily="49" charset="0"/>
                <a:ea typeface="Arial" panose="020B0604020202020204" pitchFamily="34" charset="0"/>
              </a:rPr>
              <a:t>OK, is this something that you think that you experience or have experienced?</a:t>
            </a: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dirty="0">
                <a:solidFill>
                  <a:srgbClr val="000000"/>
                </a:solidFill>
                <a:effectLst/>
                <a:latin typeface="Courier New" panose="02070309020205020404" pitchFamily="49" charset="0"/>
                <a:ea typeface="Arial" panose="020B0604020202020204" pitchFamily="34" charset="0"/>
              </a:rPr>
              <a:t>Yeah, yeah. 100 percent. Like all the time. Yeah, especially (1.5) so I'm on the five year program and for the first three years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wouldn't even tell people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was a medical student just because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thought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wouldn't pass and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would actually just drop out or maybe be kicked out because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wouldn't pass each year. So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would just tell people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was a student or at University and it wasn't until they would ask what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was studying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would tell them it was medicine.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didn't feel like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was a medical student up until fourth year </a:t>
            </a:r>
            <a:r>
              <a:rPr lang="en-GB" sz="1000" dirty="0" err="1">
                <a:solidFill>
                  <a:srgbClr val="000000"/>
                </a:solidFill>
                <a:effectLst/>
                <a:latin typeface="Courier New" panose="02070309020205020404" pitchFamily="49" charset="0"/>
                <a:ea typeface="Arial" panose="020B0604020202020204" pitchFamily="34" charset="0"/>
              </a:rPr>
              <a:t>'cause</a:t>
            </a:r>
            <a:r>
              <a:rPr lang="en-GB" sz="1000" dirty="0">
                <a:solidFill>
                  <a:srgbClr val="000000"/>
                </a:solidFill>
                <a:effectLst/>
                <a:latin typeface="Courier New" panose="02070309020205020404" pitchFamily="49" charset="0"/>
                <a:ea typeface="Arial" panose="020B0604020202020204" pitchFamily="34" charset="0"/>
              </a:rPr>
              <a:t> at that point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was like, well,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've made it to fourth year and actually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feel a bit better now. But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also had a lot of resits and a lot of issues throughout Uni, so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just always thought that (0.5)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wasn't as good as everyone else on the course just because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was always having those extra um (1.0) difficulties along the way so it was even bigger on top of like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think what other people must have felt um although obviously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don't know what other people feel so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can't really talk for them, but it just always felt like (1.0)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was the one struggling and no one else around me was. Um (1.0) and in my friendship group,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was the only one who ever had retakes, and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think it just put things in perspective quite a lot, and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always felt like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a:t>
            </a:r>
            <a:r>
              <a:rPr lang="en-GB" sz="1000" dirty="0">
                <a:solidFill>
                  <a:srgbClr val="000000"/>
                </a:solidFill>
                <a:effectLst/>
                <a:latin typeface="Courier New" panose="02070309020205020404" pitchFamily="49" charset="0"/>
                <a:ea typeface="Arial" panose="020B0604020202020204" pitchFamily="34" charset="0"/>
              </a:rPr>
              <a:t> was the only one struggling. </a:t>
            </a:r>
            <a:endParaRPr lang="en-GB" sz="1000" dirty="0"/>
          </a:p>
          <a:p>
            <a:pPr marL="0" indent="0">
              <a:buNone/>
            </a:pPr>
            <a:endParaRPr lang="en-GB" dirty="0"/>
          </a:p>
        </p:txBody>
      </p:sp>
    </p:spTree>
    <p:extLst>
      <p:ext uri="{BB962C8B-B14F-4D97-AF65-F5344CB8AC3E}">
        <p14:creationId xmlns:p14="http://schemas.microsoft.com/office/powerpoint/2010/main" val="229052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1DD9-631F-4B2B-1A7C-213348634442}"/>
              </a:ext>
            </a:extLst>
          </p:cNvPr>
          <p:cNvSpPr>
            <a:spLocks noGrp="1"/>
          </p:cNvSpPr>
          <p:nvPr>
            <p:ph type="title"/>
          </p:nvPr>
        </p:nvSpPr>
        <p:spPr>
          <a:xfrm>
            <a:off x="481578" y="201976"/>
            <a:ext cx="8136904" cy="936104"/>
          </a:xfrm>
        </p:spPr>
        <p:txBody>
          <a:bodyPr/>
          <a:lstStyle/>
          <a:p>
            <a:r>
              <a:rPr lang="en-US" dirty="0"/>
              <a:t>How does it work?</a:t>
            </a:r>
            <a:endParaRPr lang="en-GB" dirty="0"/>
          </a:p>
        </p:txBody>
      </p:sp>
      <p:sp>
        <p:nvSpPr>
          <p:cNvPr id="3" name="Text Placeholder 2">
            <a:extLst>
              <a:ext uri="{FF2B5EF4-FFF2-40B4-BE49-F238E27FC236}">
                <a16:creationId xmlns:a16="http://schemas.microsoft.com/office/drawing/2014/main" id="{EE0F00D2-BDE8-0549-FE46-EF9592FBE86F}"/>
              </a:ext>
            </a:extLst>
          </p:cNvPr>
          <p:cNvSpPr>
            <a:spLocks noGrp="1"/>
          </p:cNvSpPr>
          <p:nvPr>
            <p:ph type="body" sz="quarter" idx="10"/>
          </p:nvPr>
        </p:nvSpPr>
        <p:spPr>
          <a:xfrm>
            <a:off x="18458" y="1232470"/>
            <a:ext cx="10242174" cy="5148858"/>
          </a:xfrm>
        </p:spPr>
        <p:txBody>
          <a:bodyPr/>
          <a:lstStyle/>
          <a:p>
            <a:pPr marL="311785" marR="1352550" indent="0">
              <a:lnSpc>
                <a:spcPct val="170000"/>
              </a:lnSpc>
              <a:spcAft>
                <a:spcPts val="0"/>
              </a:spcAft>
              <a:buNone/>
              <a:tabLst>
                <a:tab pos="457200" algn="l"/>
                <a:tab pos="914400" algn="l"/>
                <a:tab pos="1371600" algn="l"/>
                <a:tab pos="1828800" algn="l"/>
                <a:tab pos="2286000" algn="l"/>
                <a:tab pos="2743200" algn="ctr"/>
              </a:tabLst>
            </a:pPr>
            <a:r>
              <a:rPr lang="en-GB" sz="1000" i="1" dirty="0">
                <a:solidFill>
                  <a:srgbClr val="000000"/>
                </a:solidFill>
                <a:effectLst/>
                <a:latin typeface="Courier New" panose="02070309020205020404" pitchFamily="49" charset="0"/>
                <a:ea typeface="Arial" panose="020B0604020202020204" pitchFamily="34" charset="0"/>
              </a:rPr>
              <a:t>What do you understand by the term ‘Impostor Syndrome’?</a:t>
            </a: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understand it </a:t>
            </a:r>
            <a:r>
              <a:rPr lang="en-GB" sz="1000" dirty="0">
                <a:solidFill>
                  <a:srgbClr val="000000"/>
                </a:solidFill>
                <a:effectLst/>
                <a:latin typeface="Courier New" panose="02070309020205020404" pitchFamily="49" charset="0"/>
                <a:ea typeface="Arial" panose="020B0604020202020204" pitchFamily="34" charset="0"/>
              </a:rPr>
              <a:t>as, um (2.0) sort of feeling like you don't belong somewhere because (1.0) you know, maybe you got in (1.0) and (1.0) feel like you don't belong there, you don't quite fit in and that you shouldn't be there. (1.0) And for medicine (0.5) that's very much, you know, sort of getting in and realizing wow, everyone’s smarter than me.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How did I get in?</a:t>
            </a:r>
            <a:r>
              <a:rPr lang="en-GB" sz="1000" dirty="0">
                <a:solidFill>
                  <a:srgbClr val="000000"/>
                </a:solidFill>
                <a:effectLst/>
                <a:latin typeface="Courier New" panose="02070309020205020404" pitchFamily="49" charset="0"/>
                <a:ea typeface="Arial" panose="020B0604020202020204" pitchFamily="34" charset="0"/>
              </a:rPr>
              <a:t> And actually, maybe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I'm not meant to be here </a:t>
            </a:r>
            <a:r>
              <a:rPr lang="en-GB" sz="1000" dirty="0">
                <a:solidFill>
                  <a:srgbClr val="000000"/>
                </a:solidFill>
                <a:effectLst/>
                <a:latin typeface="Courier New" panose="02070309020205020404" pitchFamily="49" charset="0"/>
                <a:ea typeface="Arial" panose="020B0604020202020204" pitchFamily="34" charset="0"/>
              </a:rPr>
              <a:t>and they'll know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I'm not meant to be here</a:t>
            </a:r>
            <a:r>
              <a:rPr lang="en-GB" sz="1000" dirty="0">
                <a:solidFill>
                  <a:srgbClr val="000000"/>
                </a:solidFill>
                <a:effectLst/>
                <a:latin typeface="Courier New" panose="02070309020205020404" pitchFamily="49" charset="0"/>
                <a:ea typeface="Arial" panose="020B0604020202020204" pitchFamily="34" charset="0"/>
              </a:rPr>
              <a:t>. (1.0) And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I'm actually an idiot</a:t>
            </a:r>
            <a:r>
              <a:rPr lang="en-GB" sz="1000" dirty="0">
                <a:solidFill>
                  <a:srgbClr val="000000"/>
                </a:solidFill>
                <a:effectLst/>
                <a:latin typeface="Courier New" panose="02070309020205020404" pitchFamily="49" charset="0"/>
                <a:ea typeface="Arial" panose="020B0604020202020204" pitchFamily="34" charset="0"/>
              </a:rPr>
              <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That's how I understand it</a:t>
            </a:r>
            <a:r>
              <a:rPr lang="en-GB" sz="1000" dirty="0">
                <a:solidFill>
                  <a:srgbClr val="000000"/>
                </a:solidFill>
                <a:effectLst/>
                <a:latin typeface="Courier New" panose="02070309020205020404" pitchFamily="49" charset="0"/>
                <a:ea typeface="Arial" panose="020B0604020202020204" pitchFamily="34" charset="0"/>
              </a:rPr>
              <a:t>.</a:t>
            </a:r>
            <a:endParaRPr lang="en-GB" sz="1000" b="1" dirty="0">
              <a:solidFill>
                <a:srgbClr val="333333"/>
              </a:solidFill>
              <a:latin typeface="Arial" panose="020B0604020202020204" pitchFamily="34" charset="0"/>
              <a:ea typeface="Arial" panose="020B0604020202020204" pitchFamily="34" charset="0"/>
            </a:endParaRP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i="1" dirty="0">
                <a:solidFill>
                  <a:srgbClr val="000000"/>
                </a:solidFill>
                <a:effectLst/>
                <a:latin typeface="Courier New" panose="02070309020205020404" pitchFamily="49" charset="0"/>
                <a:ea typeface="Arial" panose="020B0604020202020204" pitchFamily="34" charset="0"/>
              </a:rPr>
              <a:t>OK, is this something that you think that you experience or have experienced?</a:t>
            </a: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dirty="0">
                <a:solidFill>
                  <a:srgbClr val="000000"/>
                </a:solidFill>
                <a:effectLst/>
                <a:latin typeface="Courier New" panose="02070309020205020404" pitchFamily="49" charset="0"/>
                <a:ea typeface="Arial" panose="020B0604020202020204" pitchFamily="34" charset="0"/>
              </a:rPr>
              <a:t>Yeah, yeah. 100 percent. Like all the time. Yeah, especially (1.5) so I'm on the five year program and for the first three years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wouldn't even tell people that I was a medical student </a:t>
            </a:r>
            <a:r>
              <a:rPr lang="en-GB" sz="1000" dirty="0">
                <a:solidFill>
                  <a:srgbClr val="000000"/>
                </a:solidFill>
                <a:effectLst/>
                <a:latin typeface="Courier New" panose="02070309020205020404" pitchFamily="49" charset="0"/>
                <a:ea typeface="Arial" panose="020B0604020202020204" pitchFamily="34" charset="0"/>
              </a:rPr>
              <a:t>just because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thought </a:t>
            </a:r>
            <a:r>
              <a:rPr lang="en-GB" sz="1000" dirty="0">
                <a:solidFill>
                  <a:srgbClr val="000000"/>
                </a:solidFill>
                <a:effectLst/>
                <a:latin typeface="Courier New" panose="02070309020205020404" pitchFamily="49" charset="0"/>
                <a:ea typeface="Arial" panose="020B0604020202020204" pitchFamily="34" charset="0"/>
              </a:rPr>
              <a:t>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wouldn't pass </a:t>
            </a:r>
            <a:r>
              <a:rPr lang="en-GB" sz="1000" dirty="0">
                <a:solidFill>
                  <a:srgbClr val="000000"/>
                </a:solidFill>
                <a:effectLst/>
                <a:latin typeface="Courier New" panose="02070309020205020404" pitchFamily="49" charset="0"/>
                <a:ea typeface="Arial" panose="020B0604020202020204" pitchFamily="34" charset="0"/>
              </a:rPr>
              <a:t>and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 actually just drop out </a:t>
            </a:r>
            <a:r>
              <a:rPr lang="en-GB" sz="1000" dirty="0">
                <a:solidFill>
                  <a:srgbClr val="000000"/>
                </a:solidFill>
                <a:effectLst/>
                <a:latin typeface="Courier New" panose="02070309020205020404" pitchFamily="49" charset="0"/>
                <a:ea typeface="Arial" panose="020B0604020202020204" pitchFamily="34" charset="0"/>
              </a:rPr>
              <a:t>or maybe be kicked out because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wouldn't pass </a:t>
            </a:r>
            <a:r>
              <a:rPr lang="en-GB" sz="1000" dirty="0">
                <a:solidFill>
                  <a:srgbClr val="000000"/>
                </a:solidFill>
                <a:effectLst/>
                <a:latin typeface="Courier New" panose="02070309020205020404" pitchFamily="49" charset="0"/>
                <a:ea typeface="Arial" panose="020B0604020202020204" pitchFamily="34" charset="0"/>
              </a:rPr>
              <a:t>each year. So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 just tell people</a:t>
            </a:r>
            <a:r>
              <a:rPr lang="en-GB" sz="1000" dirty="0">
                <a:solidFill>
                  <a:srgbClr val="000000"/>
                </a:solidFill>
                <a:effectLst/>
                <a:latin typeface="Courier New" panose="02070309020205020404" pitchFamily="49" charset="0"/>
                <a:ea typeface="Arial" panose="020B0604020202020204" pitchFamily="34" charset="0"/>
              </a:rPr>
              <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 a student </a:t>
            </a:r>
            <a:r>
              <a:rPr lang="en-GB" sz="1000" dirty="0">
                <a:solidFill>
                  <a:srgbClr val="000000"/>
                </a:solidFill>
                <a:effectLst/>
                <a:latin typeface="Courier New" panose="02070309020205020404" pitchFamily="49" charset="0"/>
                <a:ea typeface="Arial" panose="020B0604020202020204" pitchFamily="34" charset="0"/>
              </a:rPr>
              <a:t>or at University and it wasn't until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they would ask what I was studying</a:t>
            </a:r>
            <a:r>
              <a:rPr lang="en-GB" sz="1000" dirty="0">
                <a:solidFill>
                  <a:srgbClr val="000000"/>
                </a:solidFill>
                <a:effectLst/>
                <a:latin typeface="Courier New" panose="02070309020205020404" pitchFamily="49" charset="0"/>
                <a:ea typeface="Arial" panose="020B0604020202020204" pitchFamily="34" charset="0"/>
              </a:rPr>
              <a:t>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 tell them </a:t>
            </a:r>
            <a:r>
              <a:rPr lang="en-GB" sz="1000" dirty="0">
                <a:solidFill>
                  <a:srgbClr val="000000"/>
                </a:solidFill>
                <a:effectLst/>
                <a:latin typeface="Courier New" panose="02070309020205020404" pitchFamily="49" charset="0"/>
                <a:ea typeface="Arial" panose="020B0604020202020204" pitchFamily="34" charset="0"/>
              </a:rPr>
              <a:t>it was medicine.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didn't feel like I was a medical student</a:t>
            </a:r>
            <a:r>
              <a:rPr lang="en-GB" sz="1000" dirty="0">
                <a:solidFill>
                  <a:srgbClr val="000000"/>
                </a:solidFill>
                <a:effectLst/>
                <a:latin typeface="Courier New" panose="02070309020205020404" pitchFamily="49" charset="0"/>
                <a:ea typeface="Arial" panose="020B0604020202020204" pitchFamily="34" charset="0"/>
              </a:rPr>
              <a:t> up until fourth year </a:t>
            </a:r>
            <a:r>
              <a:rPr lang="en-GB" sz="1000" dirty="0" err="1">
                <a:solidFill>
                  <a:srgbClr val="000000"/>
                </a:solidFill>
                <a:effectLst/>
                <a:latin typeface="Courier New" panose="02070309020205020404" pitchFamily="49" charset="0"/>
                <a:ea typeface="Arial" panose="020B0604020202020204" pitchFamily="34" charset="0"/>
              </a:rPr>
              <a:t>'cause</a:t>
            </a:r>
            <a:r>
              <a:rPr lang="en-GB" sz="1000" dirty="0">
                <a:solidFill>
                  <a:srgbClr val="000000"/>
                </a:solidFill>
                <a:effectLst/>
                <a:latin typeface="Courier New" panose="02070309020205020404" pitchFamily="49" charset="0"/>
                <a:ea typeface="Arial" panose="020B0604020202020204" pitchFamily="34" charset="0"/>
              </a:rPr>
              <a:t> at that point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 like</a:t>
            </a:r>
            <a:r>
              <a:rPr lang="en-GB" sz="1000" dirty="0">
                <a:solidFill>
                  <a:srgbClr val="000000"/>
                </a:solidFill>
                <a:effectLst/>
                <a:latin typeface="Courier New" panose="02070309020205020404" pitchFamily="49" charset="0"/>
                <a:ea typeface="Arial" panose="020B0604020202020204" pitchFamily="34" charset="0"/>
              </a:rPr>
              <a:t>, well,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I've made it</a:t>
            </a:r>
            <a:r>
              <a:rPr lang="en-GB" sz="1000" dirty="0">
                <a:solidFill>
                  <a:srgbClr val="000000"/>
                </a:solidFill>
                <a:effectLst/>
                <a:latin typeface="Courier New" panose="02070309020205020404" pitchFamily="49" charset="0"/>
                <a:ea typeface="Arial" panose="020B0604020202020204" pitchFamily="34" charset="0"/>
              </a:rPr>
              <a:t> to fourth year and actually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feel a bit better</a:t>
            </a:r>
            <a:r>
              <a:rPr lang="en-GB" sz="1000" dirty="0">
                <a:solidFill>
                  <a:srgbClr val="000000"/>
                </a:solidFill>
                <a:effectLst/>
                <a:latin typeface="Courier New" panose="02070309020205020404" pitchFamily="49" charset="0"/>
                <a:ea typeface="Arial" panose="020B0604020202020204" pitchFamily="34" charset="0"/>
              </a:rPr>
              <a:t> now. But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also had a lot of resits</a:t>
            </a:r>
            <a:r>
              <a:rPr lang="en-GB" sz="1000" dirty="0">
                <a:solidFill>
                  <a:srgbClr val="000000"/>
                </a:solidFill>
                <a:effectLst/>
                <a:latin typeface="Courier New" panose="02070309020205020404" pitchFamily="49" charset="0"/>
                <a:ea typeface="Arial" panose="020B0604020202020204" pitchFamily="34" charset="0"/>
              </a:rPr>
              <a:t> and a lot of issues throughout Uni, so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just always thought </a:t>
            </a:r>
            <a:r>
              <a:rPr lang="en-GB" sz="1000" dirty="0">
                <a:solidFill>
                  <a:srgbClr val="000000"/>
                </a:solidFill>
                <a:effectLst/>
                <a:latin typeface="Courier New" panose="02070309020205020404" pitchFamily="49" charset="0"/>
                <a:ea typeface="Arial" panose="020B0604020202020204" pitchFamily="34" charset="0"/>
              </a:rPr>
              <a:t>that (0.5)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wasn't as good as everyone else</a:t>
            </a:r>
            <a:r>
              <a:rPr lang="en-GB" sz="1000" dirty="0">
                <a:solidFill>
                  <a:srgbClr val="000000"/>
                </a:solidFill>
                <a:effectLst/>
                <a:latin typeface="Courier New" panose="02070309020205020404" pitchFamily="49" charset="0"/>
                <a:ea typeface="Arial" panose="020B0604020202020204" pitchFamily="34" charset="0"/>
              </a:rPr>
              <a:t> on the course just because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 always having those extra um (1.0) difficulties</a:t>
            </a:r>
            <a:r>
              <a:rPr lang="en-GB" sz="1000" dirty="0">
                <a:solidFill>
                  <a:srgbClr val="000000"/>
                </a:solidFill>
                <a:effectLst/>
                <a:latin typeface="Courier New" panose="02070309020205020404" pitchFamily="49" charset="0"/>
                <a:ea typeface="Arial" panose="020B0604020202020204" pitchFamily="34" charset="0"/>
              </a:rPr>
              <a:t> along the way so it was even bigger on top of like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think </a:t>
            </a:r>
            <a:r>
              <a:rPr lang="en-GB" sz="1000" dirty="0">
                <a:solidFill>
                  <a:srgbClr val="000000"/>
                </a:solidFill>
                <a:effectLst/>
                <a:latin typeface="Courier New" panose="02070309020205020404" pitchFamily="49" charset="0"/>
                <a:ea typeface="Arial" panose="020B0604020202020204" pitchFamily="34" charset="0"/>
              </a:rPr>
              <a:t>what other people must have felt um although obviously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don't know what other people feel </a:t>
            </a:r>
            <a:r>
              <a:rPr lang="en-GB" sz="1000" dirty="0">
                <a:solidFill>
                  <a:srgbClr val="000000"/>
                </a:solidFill>
                <a:effectLst/>
                <a:latin typeface="Courier New" panose="02070309020205020404" pitchFamily="49" charset="0"/>
                <a:ea typeface="Arial" panose="020B0604020202020204" pitchFamily="34" charset="0"/>
              </a:rPr>
              <a:t>so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can't really talk for them</a:t>
            </a:r>
            <a:r>
              <a:rPr lang="en-GB" sz="1000" dirty="0">
                <a:solidFill>
                  <a:srgbClr val="000000"/>
                </a:solidFill>
                <a:effectLst/>
                <a:latin typeface="Courier New" panose="02070309020205020404" pitchFamily="49" charset="0"/>
                <a:ea typeface="Arial" panose="020B0604020202020204" pitchFamily="34" charset="0"/>
              </a:rPr>
              <a:t>, but it just always felt like (1.0)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 the one struggling </a:t>
            </a:r>
            <a:r>
              <a:rPr lang="en-GB" sz="1000" dirty="0">
                <a:solidFill>
                  <a:srgbClr val="000000"/>
                </a:solidFill>
                <a:effectLst/>
                <a:latin typeface="Courier New" panose="02070309020205020404" pitchFamily="49" charset="0"/>
                <a:ea typeface="Arial" panose="020B0604020202020204" pitchFamily="34" charset="0"/>
              </a:rPr>
              <a:t>and no one else around me was. Um (1.0) and in my friendship group,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 the only one who ever had retakes</a:t>
            </a:r>
            <a:r>
              <a:rPr lang="en-GB" sz="1000" dirty="0">
                <a:solidFill>
                  <a:srgbClr val="000000"/>
                </a:solidFill>
                <a:effectLst/>
                <a:latin typeface="Courier New" panose="02070309020205020404" pitchFamily="49" charset="0"/>
                <a:ea typeface="Arial" panose="020B0604020202020204" pitchFamily="34" charset="0"/>
              </a:rPr>
              <a:t>, and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think </a:t>
            </a:r>
            <a:r>
              <a:rPr lang="en-GB" sz="1000" dirty="0">
                <a:solidFill>
                  <a:srgbClr val="000000"/>
                </a:solidFill>
                <a:effectLst/>
                <a:latin typeface="Courier New" panose="02070309020205020404" pitchFamily="49" charset="0"/>
                <a:ea typeface="Arial" panose="020B0604020202020204" pitchFamily="34" charset="0"/>
              </a:rPr>
              <a:t>it just put things in perspective quite a lot, and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always felt like I was the only one struggling. </a:t>
            </a:r>
            <a:endParaRPr lang="en-GB" sz="1000" dirty="0">
              <a:highlight>
                <a:srgbClr val="00FF00"/>
              </a:highlight>
            </a:endParaRPr>
          </a:p>
          <a:p>
            <a:pPr marL="0" indent="0">
              <a:buNone/>
            </a:pPr>
            <a:endParaRPr lang="en-GB" dirty="0"/>
          </a:p>
        </p:txBody>
      </p:sp>
      <p:cxnSp>
        <p:nvCxnSpPr>
          <p:cNvPr id="5" name="Straight Connector 4">
            <a:extLst>
              <a:ext uri="{FF2B5EF4-FFF2-40B4-BE49-F238E27FC236}">
                <a16:creationId xmlns:a16="http://schemas.microsoft.com/office/drawing/2014/main" id="{EF307189-6548-4573-1DD9-11861769201B}"/>
              </a:ext>
            </a:extLst>
          </p:cNvPr>
          <p:cNvCxnSpPr/>
          <p:nvPr/>
        </p:nvCxnSpPr>
        <p:spPr>
          <a:xfrm>
            <a:off x="4067944" y="4365104"/>
            <a:ext cx="331236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377A2D6C-04A7-3F34-4080-3110CB167012}"/>
              </a:ext>
            </a:extLst>
          </p:cNvPr>
          <p:cNvCxnSpPr>
            <a:cxnSpLocks/>
          </p:cNvCxnSpPr>
          <p:nvPr/>
        </p:nvCxnSpPr>
        <p:spPr>
          <a:xfrm>
            <a:off x="1763688" y="3573016"/>
            <a:ext cx="432048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831227AD-945C-D7F9-BA94-DB809C6BD1FB}"/>
              </a:ext>
            </a:extLst>
          </p:cNvPr>
          <p:cNvCxnSpPr>
            <a:cxnSpLocks/>
          </p:cNvCxnSpPr>
          <p:nvPr/>
        </p:nvCxnSpPr>
        <p:spPr>
          <a:xfrm>
            <a:off x="395536" y="6453336"/>
            <a:ext cx="309634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A5FDB64-B21E-880F-89DB-7D6B2DAAD148}"/>
              </a:ext>
            </a:extLst>
          </p:cNvPr>
          <p:cNvCxnSpPr>
            <a:cxnSpLocks/>
          </p:cNvCxnSpPr>
          <p:nvPr/>
        </p:nvCxnSpPr>
        <p:spPr>
          <a:xfrm>
            <a:off x="8172400" y="6165304"/>
            <a:ext cx="720080" cy="0"/>
          </a:xfrm>
          <a:prstGeom prst="line">
            <a:avLst/>
          </a:prstGeom>
          <a:ln w="38100"/>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38061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1DD9-631F-4B2B-1A7C-213348634442}"/>
              </a:ext>
            </a:extLst>
          </p:cNvPr>
          <p:cNvSpPr>
            <a:spLocks noGrp="1"/>
          </p:cNvSpPr>
          <p:nvPr>
            <p:ph type="title"/>
          </p:nvPr>
        </p:nvSpPr>
        <p:spPr>
          <a:xfrm>
            <a:off x="481376" y="201976"/>
            <a:ext cx="8136904" cy="936104"/>
          </a:xfrm>
        </p:spPr>
        <p:txBody>
          <a:bodyPr/>
          <a:lstStyle/>
          <a:p>
            <a:r>
              <a:rPr lang="en-US" dirty="0"/>
              <a:t>How does it work?</a:t>
            </a:r>
            <a:endParaRPr lang="en-GB" dirty="0"/>
          </a:p>
        </p:txBody>
      </p:sp>
      <p:sp>
        <p:nvSpPr>
          <p:cNvPr id="3" name="Text Placeholder 2">
            <a:extLst>
              <a:ext uri="{FF2B5EF4-FFF2-40B4-BE49-F238E27FC236}">
                <a16:creationId xmlns:a16="http://schemas.microsoft.com/office/drawing/2014/main" id="{EE0F00D2-BDE8-0549-FE46-EF9592FBE86F}"/>
              </a:ext>
            </a:extLst>
          </p:cNvPr>
          <p:cNvSpPr>
            <a:spLocks noGrp="1"/>
          </p:cNvSpPr>
          <p:nvPr>
            <p:ph type="body" sz="quarter" idx="10"/>
          </p:nvPr>
        </p:nvSpPr>
        <p:spPr>
          <a:xfrm>
            <a:off x="18458" y="1232470"/>
            <a:ext cx="10242174" cy="5148858"/>
          </a:xfrm>
        </p:spPr>
        <p:txBody>
          <a:bodyPr/>
          <a:lstStyle/>
          <a:p>
            <a:pPr marL="311785" marR="1352550" indent="0">
              <a:lnSpc>
                <a:spcPct val="170000"/>
              </a:lnSpc>
              <a:spcAft>
                <a:spcPts val="0"/>
              </a:spcAft>
              <a:buNone/>
              <a:tabLst>
                <a:tab pos="457200" algn="l"/>
                <a:tab pos="914400" algn="l"/>
                <a:tab pos="1371600" algn="l"/>
                <a:tab pos="1828800" algn="l"/>
                <a:tab pos="2286000" algn="l"/>
                <a:tab pos="2743200" algn="ctr"/>
              </a:tabLst>
            </a:pPr>
            <a:r>
              <a:rPr lang="en-GB" sz="1000" i="1" dirty="0">
                <a:solidFill>
                  <a:srgbClr val="000000"/>
                </a:solidFill>
                <a:effectLst/>
                <a:latin typeface="Courier New" panose="02070309020205020404" pitchFamily="49" charset="0"/>
                <a:ea typeface="Arial" panose="020B0604020202020204" pitchFamily="34" charset="0"/>
              </a:rPr>
              <a:t>What do you understand by the term ‘Impostor Syndrome’?</a:t>
            </a: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understand it </a:t>
            </a:r>
            <a:r>
              <a:rPr lang="en-GB" sz="1000" dirty="0">
                <a:solidFill>
                  <a:srgbClr val="000000"/>
                </a:solidFill>
                <a:effectLst/>
                <a:latin typeface="Courier New" panose="02070309020205020404" pitchFamily="49" charset="0"/>
                <a:ea typeface="Arial" panose="020B0604020202020204" pitchFamily="34" charset="0"/>
              </a:rPr>
              <a:t>as, um (2.0) sort of feeling like </a:t>
            </a:r>
            <a:r>
              <a:rPr lang="en-GB" sz="1000" dirty="0">
                <a:solidFill>
                  <a:srgbClr val="000000"/>
                </a:solidFill>
                <a:effectLst/>
                <a:highlight>
                  <a:srgbClr val="FF00FF"/>
                </a:highlight>
                <a:latin typeface="Courier New" panose="02070309020205020404" pitchFamily="49" charset="0"/>
                <a:ea typeface="Arial" panose="020B0604020202020204" pitchFamily="34" charset="0"/>
              </a:rPr>
              <a:t>you don't belong</a:t>
            </a:r>
            <a:r>
              <a:rPr lang="en-GB" sz="1000" dirty="0">
                <a:solidFill>
                  <a:srgbClr val="000000"/>
                </a:solidFill>
                <a:effectLst/>
                <a:latin typeface="Courier New" panose="02070309020205020404" pitchFamily="49" charset="0"/>
                <a:ea typeface="Arial" panose="020B0604020202020204" pitchFamily="34" charset="0"/>
              </a:rPr>
              <a:t> somewhere because (1.0) </a:t>
            </a:r>
            <a:r>
              <a:rPr lang="en-GB" sz="1000" dirty="0">
                <a:solidFill>
                  <a:srgbClr val="000000"/>
                </a:solidFill>
                <a:effectLst/>
                <a:highlight>
                  <a:srgbClr val="FF00FF"/>
                </a:highlight>
                <a:latin typeface="Courier New" panose="02070309020205020404" pitchFamily="49" charset="0"/>
                <a:ea typeface="Arial" panose="020B0604020202020204" pitchFamily="34" charset="0"/>
              </a:rPr>
              <a:t>you know</a:t>
            </a:r>
            <a:r>
              <a:rPr lang="en-GB" sz="1000" dirty="0">
                <a:solidFill>
                  <a:srgbClr val="000000"/>
                </a:solidFill>
                <a:effectLst/>
                <a:latin typeface="Courier New" panose="02070309020205020404" pitchFamily="49" charset="0"/>
                <a:ea typeface="Arial" panose="020B0604020202020204" pitchFamily="34" charset="0"/>
              </a:rPr>
              <a:t>, maybe </a:t>
            </a:r>
            <a:r>
              <a:rPr lang="en-GB" sz="1000" dirty="0">
                <a:solidFill>
                  <a:srgbClr val="000000"/>
                </a:solidFill>
                <a:effectLst/>
                <a:highlight>
                  <a:srgbClr val="FF00FF"/>
                </a:highlight>
                <a:latin typeface="Courier New" panose="02070309020205020404" pitchFamily="49" charset="0"/>
                <a:ea typeface="Arial" panose="020B0604020202020204" pitchFamily="34" charset="0"/>
              </a:rPr>
              <a:t>you got in</a:t>
            </a:r>
            <a:r>
              <a:rPr lang="en-GB" sz="1000" dirty="0">
                <a:solidFill>
                  <a:srgbClr val="000000"/>
                </a:solidFill>
                <a:effectLst/>
                <a:latin typeface="Courier New" panose="02070309020205020404" pitchFamily="49" charset="0"/>
                <a:ea typeface="Arial" panose="020B0604020202020204" pitchFamily="34" charset="0"/>
              </a:rPr>
              <a:t> (1.0) and (1.0) feel like </a:t>
            </a:r>
            <a:r>
              <a:rPr lang="en-GB" sz="1000" dirty="0">
                <a:solidFill>
                  <a:srgbClr val="000000"/>
                </a:solidFill>
                <a:effectLst/>
                <a:highlight>
                  <a:srgbClr val="FF00FF"/>
                </a:highlight>
                <a:latin typeface="Courier New" panose="02070309020205020404" pitchFamily="49" charset="0"/>
                <a:ea typeface="Arial" panose="020B0604020202020204" pitchFamily="34" charset="0"/>
              </a:rPr>
              <a:t>you don't belong</a:t>
            </a:r>
            <a:r>
              <a:rPr lang="en-GB" sz="1000" dirty="0">
                <a:solidFill>
                  <a:srgbClr val="000000"/>
                </a:solidFill>
                <a:effectLst/>
                <a:latin typeface="Courier New" panose="02070309020205020404" pitchFamily="49" charset="0"/>
                <a:ea typeface="Arial" panose="020B0604020202020204" pitchFamily="34" charset="0"/>
              </a:rPr>
              <a:t> there, </a:t>
            </a:r>
            <a:r>
              <a:rPr lang="en-GB" sz="1000" dirty="0">
                <a:solidFill>
                  <a:srgbClr val="000000"/>
                </a:solidFill>
                <a:effectLst/>
                <a:highlight>
                  <a:srgbClr val="FF00FF"/>
                </a:highlight>
                <a:latin typeface="Courier New" panose="02070309020205020404" pitchFamily="49" charset="0"/>
                <a:ea typeface="Arial" panose="020B0604020202020204" pitchFamily="34" charset="0"/>
              </a:rPr>
              <a:t>you don't quite fit in</a:t>
            </a:r>
            <a:r>
              <a:rPr lang="en-GB" sz="1000" dirty="0">
                <a:solidFill>
                  <a:srgbClr val="000000"/>
                </a:solidFill>
                <a:effectLst/>
                <a:latin typeface="Courier New" panose="02070309020205020404" pitchFamily="49" charset="0"/>
                <a:ea typeface="Arial" panose="020B0604020202020204" pitchFamily="34" charset="0"/>
              </a:rPr>
              <a:t> and that </a:t>
            </a:r>
            <a:r>
              <a:rPr lang="en-GB" sz="1000" dirty="0">
                <a:solidFill>
                  <a:srgbClr val="000000"/>
                </a:solidFill>
                <a:effectLst/>
                <a:highlight>
                  <a:srgbClr val="FF00FF"/>
                </a:highlight>
                <a:latin typeface="Courier New" panose="02070309020205020404" pitchFamily="49" charset="0"/>
                <a:ea typeface="Arial" panose="020B0604020202020204" pitchFamily="34" charset="0"/>
              </a:rPr>
              <a:t>you shouldn't be there</a:t>
            </a:r>
            <a:r>
              <a:rPr lang="en-GB" sz="1000" dirty="0">
                <a:solidFill>
                  <a:srgbClr val="000000"/>
                </a:solidFill>
                <a:effectLst/>
                <a:latin typeface="Courier New" panose="02070309020205020404" pitchFamily="49" charset="0"/>
                <a:ea typeface="Arial" panose="020B0604020202020204" pitchFamily="34" charset="0"/>
              </a:rPr>
              <a:t>. (1.0) And for medicine (0.5) that's very much, you know, sort of getting in and realizing wow, everyone’s smarter than me.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How did I get in?</a:t>
            </a:r>
            <a:r>
              <a:rPr lang="en-GB" sz="1000" dirty="0">
                <a:solidFill>
                  <a:srgbClr val="000000"/>
                </a:solidFill>
                <a:effectLst/>
                <a:latin typeface="Courier New" panose="02070309020205020404" pitchFamily="49" charset="0"/>
                <a:ea typeface="Arial" panose="020B0604020202020204" pitchFamily="34" charset="0"/>
              </a:rPr>
              <a:t> And actually, maybe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I'm not meant to be here </a:t>
            </a:r>
            <a:r>
              <a:rPr lang="en-GB" sz="1000" dirty="0">
                <a:solidFill>
                  <a:srgbClr val="000000"/>
                </a:solidFill>
                <a:effectLst/>
                <a:latin typeface="Courier New" panose="02070309020205020404" pitchFamily="49" charset="0"/>
                <a:ea typeface="Arial" panose="020B0604020202020204" pitchFamily="34" charset="0"/>
              </a:rPr>
              <a:t>and they'll know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I'm not meant to be here</a:t>
            </a:r>
            <a:r>
              <a:rPr lang="en-GB" sz="1000" dirty="0">
                <a:solidFill>
                  <a:srgbClr val="000000"/>
                </a:solidFill>
                <a:effectLst/>
                <a:latin typeface="Courier New" panose="02070309020205020404" pitchFamily="49" charset="0"/>
                <a:ea typeface="Arial" panose="020B0604020202020204" pitchFamily="34" charset="0"/>
              </a:rPr>
              <a:t>. (1.0) And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I'm actually an idiot</a:t>
            </a:r>
            <a:r>
              <a:rPr lang="en-GB" sz="1000" dirty="0">
                <a:solidFill>
                  <a:srgbClr val="000000"/>
                </a:solidFill>
                <a:effectLst/>
                <a:latin typeface="Courier New" panose="02070309020205020404" pitchFamily="49" charset="0"/>
                <a:ea typeface="Arial" panose="020B0604020202020204" pitchFamily="34" charset="0"/>
              </a:rPr>
              <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That's how I understand it</a:t>
            </a:r>
            <a:r>
              <a:rPr lang="en-GB" sz="1000" dirty="0">
                <a:solidFill>
                  <a:srgbClr val="000000"/>
                </a:solidFill>
                <a:effectLst/>
                <a:latin typeface="Courier New" panose="02070309020205020404" pitchFamily="49" charset="0"/>
                <a:ea typeface="Arial" panose="020B0604020202020204" pitchFamily="34" charset="0"/>
              </a:rPr>
              <a:t>.</a:t>
            </a:r>
            <a:endParaRPr lang="en-GB" sz="1000" b="1" dirty="0">
              <a:solidFill>
                <a:srgbClr val="333333"/>
              </a:solidFill>
              <a:latin typeface="Arial" panose="020B0604020202020204" pitchFamily="34" charset="0"/>
              <a:ea typeface="Arial" panose="020B0604020202020204" pitchFamily="34" charset="0"/>
            </a:endParaRP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i="1" dirty="0">
                <a:solidFill>
                  <a:srgbClr val="000000"/>
                </a:solidFill>
                <a:effectLst/>
                <a:latin typeface="Courier New" panose="02070309020205020404" pitchFamily="49" charset="0"/>
                <a:ea typeface="Arial" panose="020B0604020202020204" pitchFamily="34" charset="0"/>
              </a:rPr>
              <a:t>OK, is this something that you think that you experience or have experienced?</a:t>
            </a: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dirty="0">
                <a:solidFill>
                  <a:srgbClr val="000000"/>
                </a:solidFill>
                <a:effectLst/>
                <a:latin typeface="Courier New" panose="02070309020205020404" pitchFamily="49" charset="0"/>
                <a:ea typeface="Arial" panose="020B0604020202020204" pitchFamily="34" charset="0"/>
              </a:rPr>
              <a:t>Yeah, yeah. 100 percent. Like all the time. Yeah, especially (1.5) so I'm on the five year program and for the first three years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wouldn't even tell people that I was a medical student </a:t>
            </a:r>
            <a:r>
              <a:rPr lang="en-GB" sz="1000" dirty="0">
                <a:solidFill>
                  <a:srgbClr val="000000"/>
                </a:solidFill>
                <a:effectLst/>
                <a:latin typeface="Courier New" panose="02070309020205020404" pitchFamily="49" charset="0"/>
                <a:ea typeface="Arial" panose="020B0604020202020204" pitchFamily="34" charset="0"/>
              </a:rPr>
              <a:t>just because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thought </a:t>
            </a:r>
            <a:r>
              <a:rPr lang="en-GB" sz="1000" dirty="0">
                <a:solidFill>
                  <a:srgbClr val="000000"/>
                </a:solidFill>
                <a:effectLst/>
                <a:latin typeface="Courier New" panose="02070309020205020404" pitchFamily="49" charset="0"/>
                <a:ea typeface="Arial" panose="020B0604020202020204" pitchFamily="34" charset="0"/>
              </a:rPr>
              <a:t>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wouldn't pass </a:t>
            </a:r>
            <a:r>
              <a:rPr lang="en-GB" sz="1000" dirty="0">
                <a:solidFill>
                  <a:srgbClr val="000000"/>
                </a:solidFill>
                <a:effectLst/>
                <a:latin typeface="Courier New" panose="02070309020205020404" pitchFamily="49" charset="0"/>
                <a:ea typeface="Arial" panose="020B0604020202020204" pitchFamily="34" charset="0"/>
              </a:rPr>
              <a:t>and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 actually just drop out </a:t>
            </a:r>
            <a:r>
              <a:rPr lang="en-GB" sz="1000" dirty="0">
                <a:solidFill>
                  <a:srgbClr val="000000"/>
                </a:solidFill>
                <a:effectLst/>
                <a:latin typeface="Courier New" panose="02070309020205020404" pitchFamily="49" charset="0"/>
                <a:ea typeface="Arial" panose="020B0604020202020204" pitchFamily="34" charset="0"/>
              </a:rPr>
              <a:t>or maybe be kicked out because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wouldn't pass </a:t>
            </a:r>
            <a:r>
              <a:rPr lang="en-GB" sz="1000" dirty="0">
                <a:solidFill>
                  <a:srgbClr val="000000"/>
                </a:solidFill>
                <a:effectLst/>
                <a:latin typeface="Courier New" panose="02070309020205020404" pitchFamily="49" charset="0"/>
                <a:ea typeface="Arial" panose="020B0604020202020204" pitchFamily="34" charset="0"/>
              </a:rPr>
              <a:t>each year. So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 just tell people</a:t>
            </a:r>
            <a:r>
              <a:rPr lang="en-GB" sz="1000" dirty="0">
                <a:solidFill>
                  <a:srgbClr val="000000"/>
                </a:solidFill>
                <a:effectLst/>
                <a:latin typeface="Courier New" panose="02070309020205020404" pitchFamily="49" charset="0"/>
                <a:ea typeface="Arial" panose="020B0604020202020204" pitchFamily="34" charset="0"/>
              </a:rPr>
              <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 a student </a:t>
            </a:r>
            <a:r>
              <a:rPr lang="en-GB" sz="1000" dirty="0">
                <a:solidFill>
                  <a:srgbClr val="000000"/>
                </a:solidFill>
                <a:effectLst/>
                <a:latin typeface="Courier New" panose="02070309020205020404" pitchFamily="49" charset="0"/>
                <a:ea typeface="Arial" panose="020B0604020202020204" pitchFamily="34" charset="0"/>
              </a:rPr>
              <a:t>or at University and it wasn't until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they would ask what I was studying</a:t>
            </a:r>
            <a:r>
              <a:rPr lang="en-GB" sz="1000" dirty="0">
                <a:solidFill>
                  <a:srgbClr val="000000"/>
                </a:solidFill>
                <a:effectLst/>
                <a:latin typeface="Courier New" panose="02070309020205020404" pitchFamily="49" charset="0"/>
                <a:ea typeface="Arial" panose="020B0604020202020204" pitchFamily="34" charset="0"/>
              </a:rPr>
              <a:t> that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would tell them </a:t>
            </a:r>
            <a:r>
              <a:rPr lang="en-GB" sz="1000" dirty="0">
                <a:solidFill>
                  <a:srgbClr val="000000"/>
                </a:solidFill>
                <a:effectLst/>
                <a:latin typeface="Courier New" panose="02070309020205020404" pitchFamily="49" charset="0"/>
                <a:ea typeface="Arial" panose="020B0604020202020204" pitchFamily="34" charset="0"/>
              </a:rPr>
              <a:t>it was medicine.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didn't feel like I was a medical student</a:t>
            </a:r>
            <a:r>
              <a:rPr lang="en-GB" sz="1000" dirty="0">
                <a:solidFill>
                  <a:srgbClr val="000000"/>
                </a:solidFill>
                <a:effectLst/>
                <a:latin typeface="Courier New" panose="02070309020205020404" pitchFamily="49" charset="0"/>
                <a:ea typeface="Arial" panose="020B0604020202020204" pitchFamily="34" charset="0"/>
              </a:rPr>
              <a:t> up until fourth year </a:t>
            </a:r>
            <a:r>
              <a:rPr lang="en-GB" sz="1000" dirty="0" err="1">
                <a:solidFill>
                  <a:srgbClr val="000000"/>
                </a:solidFill>
                <a:effectLst/>
                <a:latin typeface="Courier New" panose="02070309020205020404" pitchFamily="49" charset="0"/>
                <a:ea typeface="Arial" panose="020B0604020202020204" pitchFamily="34" charset="0"/>
              </a:rPr>
              <a:t>'cause</a:t>
            </a:r>
            <a:r>
              <a:rPr lang="en-GB" sz="1000" dirty="0">
                <a:solidFill>
                  <a:srgbClr val="000000"/>
                </a:solidFill>
                <a:effectLst/>
                <a:latin typeface="Courier New" panose="02070309020205020404" pitchFamily="49" charset="0"/>
                <a:ea typeface="Arial" panose="020B0604020202020204" pitchFamily="34" charset="0"/>
              </a:rPr>
              <a:t> at that point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 like</a:t>
            </a:r>
            <a:r>
              <a:rPr lang="en-GB" sz="1000" dirty="0">
                <a:solidFill>
                  <a:srgbClr val="000000"/>
                </a:solidFill>
                <a:effectLst/>
                <a:latin typeface="Courier New" panose="02070309020205020404" pitchFamily="49" charset="0"/>
                <a:ea typeface="Arial" panose="020B0604020202020204" pitchFamily="34" charset="0"/>
              </a:rPr>
              <a:t>, well,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I've made it</a:t>
            </a:r>
            <a:r>
              <a:rPr lang="en-GB" sz="1000" dirty="0">
                <a:solidFill>
                  <a:srgbClr val="000000"/>
                </a:solidFill>
                <a:effectLst/>
                <a:latin typeface="Courier New" panose="02070309020205020404" pitchFamily="49" charset="0"/>
                <a:ea typeface="Arial" panose="020B0604020202020204" pitchFamily="34" charset="0"/>
              </a:rPr>
              <a:t> to fourth year and actually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feel a bit better</a:t>
            </a:r>
            <a:r>
              <a:rPr lang="en-GB" sz="1000" dirty="0">
                <a:solidFill>
                  <a:srgbClr val="000000"/>
                </a:solidFill>
                <a:effectLst/>
                <a:latin typeface="Courier New" panose="02070309020205020404" pitchFamily="49" charset="0"/>
                <a:ea typeface="Arial" panose="020B0604020202020204" pitchFamily="34" charset="0"/>
              </a:rPr>
              <a:t> now. But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also had a lot of resits</a:t>
            </a:r>
            <a:r>
              <a:rPr lang="en-GB" sz="1000" dirty="0">
                <a:solidFill>
                  <a:srgbClr val="000000"/>
                </a:solidFill>
                <a:effectLst/>
                <a:latin typeface="Courier New" panose="02070309020205020404" pitchFamily="49" charset="0"/>
                <a:ea typeface="Arial" panose="020B0604020202020204" pitchFamily="34" charset="0"/>
              </a:rPr>
              <a:t> and a lot of issues throughout Uni, so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just always thought </a:t>
            </a:r>
            <a:r>
              <a:rPr lang="en-GB" sz="1000" dirty="0">
                <a:solidFill>
                  <a:srgbClr val="000000"/>
                </a:solidFill>
                <a:effectLst/>
                <a:latin typeface="Courier New" panose="02070309020205020404" pitchFamily="49" charset="0"/>
                <a:ea typeface="Arial" panose="020B0604020202020204" pitchFamily="34" charset="0"/>
              </a:rPr>
              <a:t>that (0.5)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wasn't as good as everyone else</a:t>
            </a:r>
            <a:r>
              <a:rPr lang="en-GB" sz="1000" dirty="0">
                <a:solidFill>
                  <a:srgbClr val="000000"/>
                </a:solidFill>
                <a:effectLst/>
                <a:latin typeface="Courier New" panose="02070309020205020404" pitchFamily="49" charset="0"/>
                <a:ea typeface="Arial" panose="020B0604020202020204" pitchFamily="34" charset="0"/>
              </a:rPr>
              <a:t> on the course just because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 always having those extra um (1.0) difficulties</a:t>
            </a:r>
            <a:r>
              <a:rPr lang="en-GB" sz="1000" dirty="0">
                <a:solidFill>
                  <a:srgbClr val="000000"/>
                </a:solidFill>
                <a:effectLst/>
                <a:latin typeface="Courier New" panose="02070309020205020404" pitchFamily="49" charset="0"/>
                <a:ea typeface="Arial" panose="020B0604020202020204" pitchFamily="34" charset="0"/>
              </a:rPr>
              <a:t> along the way so it was even bigger on top of like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think </a:t>
            </a:r>
            <a:r>
              <a:rPr lang="en-GB" sz="1000" dirty="0">
                <a:solidFill>
                  <a:srgbClr val="000000"/>
                </a:solidFill>
                <a:effectLst/>
                <a:latin typeface="Courier New" panose="02070309020205020404" pitchFamily="49" charset="0"/>
                <a:ea typeface="Arial" panose="020B0604020202020204" pitchFamily="34" charset="0"/>
              </a:rPr>
              <a:t>what other people must have felt um although obviously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don't know what other people feel </a:t>
            </a:r>
            <a:r>
              <a:rPr lang="en-GB" sz="1000" dirty="0">
                <a:solidFill>
                  <a:srgbClr val="000000"/>
                </a:solidFill>
                <a:effectLst/>
                <a:latin typeface="Courier New" panose="02070309020205020404" pitchFamily="49" charset="0"/>
                <a:ea typeface="Arial" panose="020B0604020202020204" pitchFamily="34" charset="0"/>
              </a:rPr>
              <a:t>so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can't really talk for them</a:t>
            </a:r>
            <a:r>
              <a:rPr lang="en-GB" sz="1000" dirty="0">
                <a:solidFill>
                  <a:srgbClr val="000000"/>
                </a:solidFill>
                <a:effectLst/>
                <a:latin typeface="Courier New" panose="02070309020205020404" pitchFamily="49" charset="0"/>
                <a:ea typeface="Arial" panose="020B0604020202020204" pitchFamily="34" charset="0"/>
              </a:rPr>
              <a:t>, but it just always felt like (1.0)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 the one struggling </a:t>
            </a:r>
            <a:r>
              <a:rPr lang="en-GB" sz="1000" dirty="0">
                <a:solidFill>
                  <a:srgbClr val="000000"/>
                </a:solidFill>
                <a:effectLst/>
                <a:latin typeface="Courier New" panose="02070309020205020404" pitchFamily="49" charset="0"/>
                <a:ea typeface="Arial" panose="020B0604020202020204" pitchFamily="34" charset="0"/>
              </a:rPr>
              <a:t>and no one else around me was. Um (1.0) and in my friendship group,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was the only one who ever had retakes</a:t>
            </a:r>
            <a:r>
              <a:rPr lang="en-GB" sz="1000" dirty="0">
                <a:solidFill>
                  <a:srgbClr val="000000"/>
                </a:solidFill>
                <a:effectLst/>
                <a:latin typeface="Courier New" panose="02070309020205020404" pitchFamily="49" charset="0"/>
                <a:ea typeface="Arial" panose="020B0604020202020204" pitchFamily="34" charset="0"/>
              </a:rPr>
              <a:t>, and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think </a:t>
            </a:r>
            <a:r>
              <a:rPr lang="en-GB" sz="1000" dirty="0">
                <a:solidFill>
                  <a:srgbClr val="000000"/>
                </a:solidFill>
                <a:effectLst/>
                <a:latin typeface="Courier New" panose="02070309020205020404" pitchFamily="49" charset="0"/>
                <a:ea typeface="Arial" panose="020B0604020202020204" pitchFamily="34" charset="0"/>
              </a:rPr>
              <a:t>it just put things in perspective quite a lot, and </a:t>
            </a:r>
            <a:r>
              <a:rPr lang="en-GB" sz="1000" dirty="0">
                <a:solidFill>
                  <a:srgbClr val="000000"/>
                </a:solidFill>
                <a:effectLst/>
                <a:highlight>
                  <a:srgbClr val="00FF00"/>
                </a:highlight>
                <a:latin typeface="Courier New" panose="02070309020205020404" pitchFamily="49" charset="0"/>
                <a:ea typeface="Arial" panose="020B0604020202020204" pitchFamily="34" charset="0"/>
              </a:rPr>
              <a:t>I always felt like I was the only one struggling. </a:t>
            </a:r>
            <a:endParaRPr lang="en-GB" sz="1000" dirty="0">
              <a:highlight>
                <a:srgbClr val="00FF00"/>
              </a:highlight>
            </a:endParaRPr>
          </a:p>
          <a:p>
            <a:pPr marL="0" indent="0">
              <a:buNone/>
            </a:pPr>
            <a:endParaRPr lang="en-GB" dirty="0"/>
          </a:p>
        </p:txBody>
      </p:sp>
    </p:spTree>
    <p:extLst>
      <p:ext uri="{BB962C8B-B14F-4D97-AF65-F5344CB8AC3E}">
        <p14:creationId xmlns:p14="http://schemas.microsoft.com/office/powerpoint/2010/main" val="306124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8D5C4-721C-266F-0735-9781D19213BE}"/>
              </a:ext>
            </a:extLst>
          </p:cNvPr>
          <p:cNvSpPr>
            <a:spLocks noGrp="1"/>
          </p:cNvSpPr>
          <p:nvPr>
            <p:ph type="title"/>
          </p:nvPr>
        </p:nvSpPr>
        <p:spPr>
          <a:xfrm>
            <a:off x="468313" y="188913"/>
            <a:ext cx="8136904" cy="936104"/>
          </a:xfrm>
        </p:spPr>
        <p:txBody>
          <a:bodyPr/>
          <a:lstStyle/>
          <a:p>
            <a:r>
              <a:rPr lang="en-US" dirty="0"/>
              <a:t>“I’m not meant to be here” </a:t>
            </a:r>
            <a:endParaRPr lang="en-GB" dirty="0"/>
          </a:p>
        </p:txBody>
      </p:sp>
      <p:sp>
        <p:nvSpPr>
          <p:cNvPr id="3" name="Text Placeholder 2">
            <a:extLst>
              <a:ext uri="{FF2B5EF4-FFF2-40B4-BE49-F238E27FC236}">
                <a16:creationId xmlns:a16="http://schemas.microsoft.com/office/drawing/2014/main" id="{65DD3306-E327-D2A2-996C-DF0AEB1AA1F3}"/>
              </a:ext>
            </a:extLst>
          </p:cNvPr>
          <p:cNvSpPr>
            <a:spLocks noGrp="1"/>
          </p:cNvSpPr>
          <p:nvPr>
            <p:ph type="body" sz="quarter" idx="10"/>
          </p:nvPr>
        </p:nvSpPr>
        <p:spPr>
          <a:xfrm>
            <a:off x="324495" y="1232469"/>
            <a:ext cx="8135937" cy="5436617"/>
          </a:xfrm>
        </p:spPr>
        <p:txBody>
          <a:bodyPr numCol="2"/>
          <a:lstStyle/>
          <a:p>
            <a:pPr marL="0" indent="0">
              <a:buNone/>
            </a:pPr>
            <a:r>
              <a:rPr lang="en-GB" sz="1400" dirty="0">
                <a:effectLst/>
                <a:ea typeface="Calibri" panose="020F0502020204030204" pitchFamily="34" charset="0"/>
                <a:cs typeface="Times New Roman" panose="02020603050405020304" pitchFamily="18" charset="0"/>
              </a:rPr>
              <a:t>I understand it</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(you don’t belong)</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(you got in)</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(you don’t belong)</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(you don’t fit in)</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(you shouldn’t be there).</a:t>
            </a:r>
          </a:p>
          <a:p>
            <a:pPr marL="0" indent="0">
              <a:buNone/>
            </a:pPr>
            <a:r>
              <a:rPr lang="en-GB" sz="1400" dirty="0">
                <a:effectLst/>
                <a:ea typeface="Calibri" panose="020F0502020204030204" pitchFamily="34" charset="0"/>
                <a:cs typeface="Times New Roman" panose="02020603050405020304" pitchFamily="18" charset="0"/>
              </a:rPr>
              <a:t>How did I get in?</a:t>
            </a:r>
            <a:br>
              <a:rPr lang="en-GB" sz="1400" dirty="0">
                <a:effectLst/>
                <a:ea typeface="Calibri" panose="020F0502020204030204" pitchFamily="34" charset="0"/>
                <a:cs typeface="Times New Roman" panose="02020603050405020304" pitchFamily="18" charset="0"/>
              </a:rPr>
            </a:br>
            <a:r>
              <a:rPr lang="en-GB" sz="1400" b="1" dirty="0">
                <a:effectLst/>
                <a:ea typeface="Calibri" panose="020F0502020204030204" pitchFamily="34" charset="0"/>
                <a:cs typeface="Times New Roman" panose="02020603050405020304" pitchFamily="18" charset="0"/>
              </a:rPr>
              <a:t>I’m not meant to be here.</a:t>
            </a:r>
            <a:br>
              <a:rPr lang="en-GB" sz="1400" b="1"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I’m not meant to be here.</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I’m actually an idiot.</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That’s how I understand it.</a:t>
            </a:r>
          </a:p>
          <a:p>
            <a:pPr marL="0" indent="0">
              <a:buNone/>
            </a:pPr>
            <a:r>
              <a:rPr lang="en-GB" sz="1400" dirty="0">
                <a:effectLst/>
                <a:ea typeface="Calibri" panose="020F0502020204030204" pitchFamily="34" charset="0"/>
                <a:cs typeface="Times New Roman" panose="02020603050405020304" pitchFamily="18" charset="0"/>
              </a:rPr>
              <a:t>I wouldn’t even tell people</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was a medical student.</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thought </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wouldn’t pass,</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would actually just drop out.</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wouldn’t pass.</a:t>
            </a:r>
          </a:p>
          <a:p>
            <a:pPr marL="0" indent="0">
              <a:buNone/>
            </a:pPr>
            <a:r>
              <a:rPr lang="en-GB" sz="1400" dirty="0">
                <a:effectLst/>
                <a:ea typeface="Calibri" panose="020F0502020204030204" pitchFamily="34" charset="0"/>
                <a:cs typeface="Times New Roman" panose="02020603050405020304" pitchFamily="18" charset="0"/>
              </a:rPr>
              <a:t>I would just tell people</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was a student.</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They would ask what I was studying,</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would tell them</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didn’t feel like I was a medical student.</a:t>
            </a:r>
          </a:p>
          <a:p>
            <a:pPr marL="0" indent="0">
              <a:buNone/>
            </a:pPr>
            <a:r>
              <a:rPr lang="en-GB" sz="1400" dirty="0">
                <a:effectLst/>
                <a:ea typeface="Calibri" panose="020F0502020204030204" pitchFamily="34" charset="0"/>
                <a:cs typeface="Times New Roman" panose="02020603050405020304" pitchFamily="18" charset="0"/>
              </a:rPr>
              <a:t>I was like</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I’ve made it.</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feel a bit better.</a:t>
            </a:r>
          </a:p>
          <a:p>
            <a:pPr marL="0" indent="0">
              <a:buNone/>
            </a:pPr>
            <a:r>
              <a:rPr lang="en-GB" sz="1400" dirty="0">
                <a:effectLst/>
                <a:ea typeface="Calibri" panose="020F0502020204030204" pitchFamily="34" charset="0"/>
                <a:cs typeface="Times New Roman" panose="02020603050405020304" pitchFamily="18" charset="0"/>
              </a:rPr>
              <a:t>I also had a lot of resits.</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just always thought</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wasn’t as good as everyone else.</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was having those extra difficulties.</a:t>
            </a:r>
          </a:p>
          <a:p>
            <a:pPr marL="0" indent="0">
              <a:buNone/>
            </a:pPr>
            <a:r>
              <a:rPr lang="en-GB" sz="1400" dirty="0">
                <a:effectLst/>
                <a:ea typeface="Calibri" panose="020F0502020204030204" pitchFamily="34" charset="0"/>
                <a:cs typeface="Times New Roman" panose="02020603050405020304" pitchFamily="18" charset="0"/>
              </a:rPr>
              <a:t>I think</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don’t know what other people feel.</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can’t really talk for them.</a:t>
            </a:r>
          </a:p>
          <a:p>
            <a:pPr marL="0" indent="0">
              <a:buNone/>
            </a:pPr>
            <a:r>
              <a:rPr lang="en-GB" sz="1400" dirty="0">
                <a:effectLst/>
                <a:ea typeface="Calibri" panose="020F0502020204030204" pitchFamily="34" charset="0"/>
                <a:cs typeface="Times New Roman" panose="02020603050405020304" pitchFamily="18" charset="0"/>
              </a:rPr>
              <a:t>I was the one struggling.</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was the only one who ever had retakes.</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think</a:t>
            </a:r>
            <a:br>
              <a:rPr lang="en-GB" sz="1400" dirty="0">
                <a:effectLst/>
                <a:ea typeface="Calibri" panose="020F0502020204030204" pitchFamily="34" charset="0"/>
                <a:cs typeface="Times New Roman" panose="02020603050405020304" pitchFamily="18" charset="0"/>
              </a:rPr>
            </a:br>
            <a:r>
              <a:rPr lang="en-GB" sz="1400" dirty="0">
                <a:effectLst/>
                <a:ea typeface="Calibri" panose="020F0502020204030204" pitchFamily="34" charset="0"/>
                <a:cs typeface="Times New Roman" panose="02020603050405020304" pitchFamily="18" charset="0"/>
              </a:rPr>
              <a:t>I was the only one struggling.</a:t>
            </a:r>
          </a:p>
          <a:p>
            <a:pPr marL="0" indent="0">
              <a:lnSpc>
                <a:spcPts val="1000"/>
              </a:lnSpc>
              <a:buNone/>
            </a:pPr>
            <a:endParaRPr lang="en-GB" sz="1200" dirty="0"/>
          </a:p>
        </p:txBody>
      </p:sp>
    </p:spTree>
    <p:extLst>
      <p:ext uri="{BB962C8B-B14F-4D97-AF65-F5344CB8AC3E}">
        <p14:creationId xmlns:p14="http://schemas.microsoft.com/office/powerpoint/2010/main" val="169568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C307-5B27-F22F-4BCB-7823544BBCC0}"/>
              </a:ext>
            </a:extLst>
          </p:cNvPr>
          <p:cNvSpPr>
            <a:spLocks noGrp="1"/>
          </p:cNvSpPr>
          <p:nvPr>
            <p:ph type="title"/>
          </p:nvPr>
        </p:nvSpPr>
        <p:spPr>
          <a:xfrm>
            <a:off x="468313" y="188913"/>
            <a:ext cx="8136904" cy="936104"/>
          </a:xfrm>
        </p:spPr>
        <p:txBody>
          <a:bodyPr/>
          <a:lstStyle/>
          <a:p>
            <a:r>
              <a:rPr lang="en-US" dirty="0"/>
              <a:t>What does it show?</a:t>
            </a:r>
            <a:endParaRPr lang="en-GB" dirty="0"/>
          </a:p>
        </p:txBody>
      </p:sp>
      <p:sp>
        <p:nvSpPr>
          <p:cNvPr id="4" name="TextBox 3">
            <a:extLst>
              <a:ext uri="{FF2B5EF4-FFF2-40B4-BE49-F238E27FC236}">
                <a16:creationId xmlns:a16="http://schemas.microsoft.com/office/drawing/2014/main" id="{EEE4166C-AF4D-A2FD-628C-7437F93111CC}"/>
              </a:ext>
            </a:extLst>
          </p:cNvPr>
          <p:cNvSpPr txBox="1"/>
          <p:nvPr/>
        </p:nvSpPr>
        <p:spPr>
          <a:xfrm>
            <a:off x="691478" y="1409883"/>
            <a:ext cx="3384376" cy="1754326"/>
          </a:xfrm>
          <a:prstGeom prst="rect">
            <a:avLst/>
          </a:prstGeom>
          <a:noFill/>
          <a:ln>
            <a:solidFill>
              <a:schemeClr val="tx1"/>
            </a:solidFill>
          </a:ln>
        </p:spPr>
        <p:txBody>
          <a:bodyPr wrap="square" rtlCol="0">
            <a:spAutoFit/>
          </a:bodyPr>
          <a:lstStyle/>
          <a:p>
            <a:r>
              <a:rPr lang="en-GB" sz="1800" dirty="0">
                <a:effectLst/>
                <a:latin typeface="Courier New" panose="02070309020205020404" pitchFamily="49" charset="0"/>
                <a:ea typeface="Calibri" panose="020F0502020204030204" pitchFamily="34" charset="0"/>
                <a:cs typeface="Times New Roman" panose="02020603050405020304" pitchFamily="18" charset="0"/>
              </a:rPr>
              <a:t>I’ve earned my right,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ourier New" panose="02070309020205020404" pitchFamily="49" charset="0"/>
                <a:ea typeface="Calibri" panose="020F0502020204030204" pitchFamily="34" charset="0"/>
                <a:cs typeface="Times New Roman" panose="02020603050405020304" pitchFamily="18" charset="0"/>
              </a:rPr>
              <a:t>I don’t think I’ve ever felt inadequacy,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ourier New" panose="02070309020205020404" pitchFamily="49" charset="0"/>
                <a:ea typeface="Calibri" panose="020F0502020204030204" pitchFamily="34" charset="0"/>
                <a:cs typeface="Times New Roman" panose="02020603050405020304" pitchFamily="18" charset="0"/>
              </a:rPr>
              <a:t>I’ve reached medical school.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ourier New" panose="02070309020205020404" pitchFamily="49" charset="0"/>
                <a:ea typeface="Calibri" panose="020F0502020204030204" pitchFamily="34" charset="0"/>
                <a:cs typeface="Times New Roman" panose="02020603050405020304" pitchFamily="18" charset="0"/>
              </a:rPr>
              <a:t>I’ve got here.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1919896-4846-A48A-E377-FD2A7639A088}"/>
              </a:ext>
            </a:extLst>
          </p:cNvPr>
          <p:cNvSpPr txBox="1"/>
          <p:nvPr/>
        </p:nvSpPr>
        <p:spPr>
          <a:xfrm>
            <a:off x="475454" y="3693791"/>
            <a:ext cx="3816424" cy="2585323"/>
          </a:xfrm>
          <a:prstGeom prst="rect">
            <a:avLst/>
          </a:prstGeom>
          <a:noFill/>
          <a:ln>
            <a:solidFill>
              <a:srgbClr val="C00000"/>
            </a:solidFill>
          </a:ln>
        </p:spPr>
        <p:txBody>
          <a:bodyPr wrap="square" rtlCol="0">
            <a:spAutoFit/>
          </a:bodyPr>
          <a:lstStyle/>
          <a:p>
            <a:pPr marL="0" indent="0">
              <a:buNone/>
            </a:pPr>
            <a: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t>I never feel I’m too dumb.</a:t>
            </a:r>
            <a:b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br>
            <a: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t>I have that.</a:t>
            </a:r>
            <a:b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br>
            <a: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t>I never feel I’m not smart enough.</a:t>
            </a:r>
          </a:p>
          <a:p>
            <a:pPr marL="0" indent="0">
              <a:buNone/>
            </a:pPr>
            <a: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t>I feel like</a:t>
            </a:r>
            <a:b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br>
            <a: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t>I’m not white enough,</a:t>
            </a:r>
            <a:b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br>
            <a: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t>I’m not rich enough,</a:t>
            </a:r>
            <a:b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br>
            <a: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t>I can’t relate to anyone, </a:t>
            </a:r>
            <a:b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br>
            <a:r>
              <a:rPr lang="en-GB" sz="1800" dirty="0">
                <a:solidFill>
                  <a:srgbClr val="C00000"/>
                </a:solidFill>
                <a:effectLst/>
                <a:latin typeface="Gill Sans MT" panose="020B0502020104020203" pitchFamily="34" charset="0"/>
                <a:ea typeface="Calibri" panose="020F0502020204030204" pitchFamily="34" charset="0"/>
                <a:cs typeface="Times New Roman" panose="02020603050405020304" pitchFamily="18" charset="0"/>
              </a:rPr>
              <a:t>I don’t understand them.</a:t>
            </a:r>
          </a:p>
          <a:p>
            <a:pPr marL="0" indent="0">
              <a:buNone/>
            </a:pPr>
            <a:r>
              <a:rPr lang="en-GB" sz="1800" dirty="0">
                <a:solidFill>
                  <a:srgbClr val="C00000"/>
                </a:solidFill>
                <a:effectLst/>
                <a:latin typeface="Gill Sans MT" panose="020B0502020104020203" pitchFamily="34" charset="0"/>
                <a:ea typeface="Calibri" panose="020F0502020204030204" pitchFamily="34" charset="0"/>
              </a:rPr>
              <a:t>They don’t understand me.</a:t>
            </a:r>
          </a:p>
        </p:txBody>
      </p:sp>
      <p:sp>
        <p:nvSpPr>
          <p:cNvPr id="8" name="TextBox 7">
            <a:extLst>
              <a:ext uri="{FF2B5EF4-FFF2-40B4-BE49-F238E27FC236}">
                <a16:creationId xmlns:a16="http://schemas.microsoft.com/office/drawing/2014/main" id="{9EF0531B-E5C6-EDB7-2944-E0C0ED849183}"/>
              </a:ext>
            </a:extLst>
          </p:cNvPr>
          <p:cNvSpPr txBox="1"/>
          <p:nvPr/>
        </p:nvSpPr>
        <p:spPr>
          <a:xfrm>
            <a:off x="4572000" y="1947604"/>
            <a:ext cx="4248472" cy="37856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indent="0">
              <a:buNone/>
            </a:pP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I just don’t understand</a:t>
            </a:r>
            <a:b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b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what I did differently. </a:t>
            </a:r>
            <a:b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b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Maybe I don’t deserve it.</a:t>
            </a:r>
          </a:p>
          <a:p>
            <a:pPr marL="0" indent="0">
              <a:buNone/>
            </a:pP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Am I really meant to be here?</a:t>
            </a:r>
            <a:b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b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Am I really meant to be in this position? </a:t>
            </a:r>
            <a:b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b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I did struggle with it at the beginning.</a:t>
            </a:r>
          </a:p>
          <a:p>
            <a:pPr marL="0" indent="0">
              <a:buNone/>
            </a:pPr>
            <a:endPar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endParaRPr>
          </a:p>
          <a:p>
            <a:pPr marL="0" indent="0">
              <a:buNone/>
            </a:pP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But then. </a:t>
            </a:r>
          </a:p>
          <a:p>
            <a:pPr marL="0" indent="0">
              <a:buNone/>
            </a:pPr>
            <a:endPar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endParaRPr>
          </a:p>
          <a:p>
            <a:pPr marL="0" indent="0">
              <a:buNone/>
            </a:pP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You </a:t>
            </a:r>
            <a:r>
              <a:rPr lang="en-GB" sz="1600" dirty="0" err="1">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kinda</a:t>
            </a: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 get used to it. </a:t>
            </a:r>
            <a:b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b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You get used to your ability.</a:t>
            </a:r>
            <a:b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b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You start to think: Yes.</a:t>
            </a:r>
            <a:b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b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I can do this.</a:t>
            </a:r>
            <a:b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b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I do belong here.</a:t>
            </a:r>
            <a:b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br>
            <a:r>
              <a:rPr lang="en-GB" sz="1600" dirty="0">
                <a:solidFill>
                  <a:schemeClr val="accent5">
                    <a:lumMod val="75000"/>
                  </a:schemeClr>
                </a:solidFill>
                <a:effectLst/>
                <a:latin typeface="Biome Light" panose="020B0502040204020203" pitchFamily="34" charset="0"/>
                <a:ea typeface="Calibri" panose="020F0502020204030204" pitchFamily="34" charset="0"/>
                <a:cs typeface="Biome Light" panose="020B0502040204020203" pitchFamily="34" charset="0"/>
              </a:rPr>
              <a:t>I do deserve to do this.</a:t>
            </a:r>
          </a:p>
        </p:txBody>
      </p:sp>
    </p:spTree>
    <p:custDataLst>
      <p:tags r:id="rId1"/>
    </p:custDataLst>
    <p:extLst>
      <p:ext uri="{BB962C8B-B14F-4D97-AF65-F5344CB8AC3E}">
        <p14:creationId xmlns:p14="http://schemas.microsoft.com/office/powerpoint/2010/main" val="37614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09D1-2EC6-D07F-0BB9-6D6245567029}"/>
              </a:ext>
            </a:extLst>
          </p:cNvPr>
          <p:cNvSpPr>
            <a:spLocks noGrp="1"/>
          </p:cNvSpPr>
          <p:nvPr>
            <p:ph type="title"/>
          </p:nvPr>
        </p:nvSpPr>
        <p:spPr>
          <a:xfrm>
            <a:off x="462351" y="180062"/>
            <a:ext cx="8136904" cy="936104"/>
          </a:xfrm>
        </p:spPr>
        <p:txBody>
          <a:bodyPr/>
          <a:lstStyle/>
          <a:p>
            <a:r>
              <a:rPr lang="en-US" dirty="0"/>
              <a:t>Why is it useful?</a:t>
            </a:r>
            <a:endParaRPr lang="en-GB" dirty="0"/>
          </a:p>
        </p:txBody>
      </p:sp>
      <p:sp>
        <p:nvSpPr>
          <p:cNvPr id="3" name="Content Placeholder 2">
            <a:extLst>
              <a:ext uri="{FF2B5EF4-FFF2-40B4-BE49-F238E27FC236}">
                <a16:creationId xmlns:a16="http://schemas.microsoft.com/office/drawing/2014/main" id="{FF3E6F39-90D1-E0B8-F792-3480A3C0342D}"/>
              </a:ext>
            </a:extLst>
          </p:cNvPr>
          <p:cNvSpPr>
            <a:spLocks noGrp="1"/>
          </p:cNvSpPr>
          <p:nvPr>
            <p:ph idx="1"/>
          </p:nvPr>
        </p:nvSpPr>
        <p:spPr>
          <a:xfrm>
            <a:off x="491842" y="1412776"/>
            <a:ext cx="8147248" cy="4381947"/>
          </a:xfrm>
        </p:spPr>
        <p:txBody>
          <a:bodyPr/>
          <a:lstStyle/>
          <a:p>
            <a:r>
              <a:rPr lang="en-US" dirty="0"/>
              <a:t>Innovative analytical tool</a:t>
            </a:r>
          </a:p>
          <a:p>
            <a:pPr lvl="1"/>
            <a:r>
              <a:rPr lang="en-US" dirty="0"/>
              <a:t>Highlights linguistic features such as repetition which may go unnoticed in whole text analysis.</a:t>
            </a:r>
          </a:p>
          <a:p>
            <a:r>
              <a:rPr lang="en-US" dirty="0"/>
              <a:t>Clear form of communication</a:t>
            </a:r>
          </a:p>
          <a:p>
            <a:pPr lvl="1"/>
            <a:r>
              <a:rPr lang="en-US" dirty="0"/>
              <a:t>Provides a pithy summary of the participants</a:t>
            </a:r>
            <a:r>
              <a:rPr lang="en-US"/>
              <a:t>’ experience.</a:t>
            </a:r>
            <a:endParaRPr lang="en-US" dirty="0"/>
          </a:p>
          <a:p>
            <a:pPr lvl="1"/>
            <a:r>
              <a:rPr lang="en-US" dirty="0"/>
              <a:t>Creates an engaging, concise representation of the data to present to others.</a:t>
            </a:r>
          </a:p>
          <a:p>
            <a:r>
              <a:rPr lang="en-US" dirty="0"/>
              <a:t>Conveys emotion of a participant’s personal journey</a:t>
            </a:r>
          </a:p>
          <a:p>
            <a:pPr lvl="1"/>
            <a:r>
              <a:rPr lang="en-US" dirty="0" err="1"/>
              <a:t>Prioritises</a:t>
            </a:r>
            <a:r>
              <a:rPr lang="en-US" dirty="0"/>
              <a:t> elements of participants’ narratives which specifically relate to their own experience.</a:t>
            </a:r>
          </a:p>
        </p:txBody>
      </p:sp>
      <p:sp>
        <p:nvSpPr>
          <p:cNvPr id="4" name="Slide Number Placeholder 3">
            <a:extLst>
              <a:ext uri="{FF2B5EF4-FFF2-40B4-BE49-F238E27FC236}">
                <a16:creationId xmlns:a16="http://schemas.microsoft.com/office/drawing/2014/main" id="{E31BA108-62DB-FFF9-F58A-92605F4BF024}"/>
              </a:ext>
            </a:extLst>
          </p:cNvPr>
          <p:cNvSpPr>
            <a:spLocks noGrp="1"/>
          </p:cNvSpPr>
          <p:nvPr>
            <p:ph type="sldNum" sz="quarter" idx="12"/>
          </p:nvPr>
        </p:nvSpPr>
        <p:spPr/>
        <p:txBody>
          <a:bodyPr/>
          <a:lstStyle/>
          <a:p>
            <a:fld id="{E165BD86-61D5-154F-8DFF-9A0FC57A5404}" type="slidenum">
              <a:rPr lang="en-US" smtClean="0"/>
              <a:t>15</a:t>
            </a:fld>
            <a:endParaRPr lang="en-US"/>
          </a:p>
        </p:txBody>
      </p:sp>
    </p:spTree>
    <p:extLst>
      <p:ext uri="{BB962C8B-B14F-4D97-AF65-F5344CB8AC3E}">
        <p14:creationId xmlns:p14="http://schemas.microsoft.com/office/powerpoint/2010/main" val="316238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9A59-2EF9-EE44-BC07-DD260D6028F7}"/>
              </a:ext>
            </a:extLst>
          </p:cNvPr>
          <p:cNvSpPr>
            <a:spLocks noGrp="1"/>
          </p:cNvSpPr>
          <p:nvPr>
            <p:ph type="ctrTitle"/>
          </p:nvPr>
        </p:nvSpPr>
        <p:spPr>
          <a:xfrm>
            <a:off x="683568" y="2024945"/>
            <a:ext cx="7416824" cy="1226567"/>
          </a:xfrm>
        </p:spPr>
        <p:txBody>
          <a:bodyPr/>
          <a:lstStyle/>
          <a:p>
            <a:pPr algn="ctr"/>
            <a:r>
              <a:rPr lang="en-US" dirty="0"/>
              <a:t>Thank you!</a:t>
            </a:r>
            <a:br>
              <a:rPr lang="en-US" dirty="0"/>
            </a:br>
            <a:br>
              <a:rPr lang="en-US" dirty="0"/>
            </a:br>
            <a:r>
              <a:rPr lang="en-US" dirty="0"/>
              <a:t>Over to Lisa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114205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0D3C73-645F-1B4C-8A26-DAD6A523C630}"/>
              </a:ext>
            </a:extLst>
          </p:cNvPr>
          <p:cNvSpPr>
            <a:spLocks noGrp="1"/>
          </p:cNvSpPr>
          <p:nvPr>
            <p:ph sz="quarter" idx="11"/>
          </p:nvPr>
        </p:nvSpPr>
        <p:spPr>
          <a:xfrm>
            <a:off x="323528" y="4509120"/>
            <a:ext cx="8496944" cy="1800671"/>
          </a:xfrm>
        </p:spPr>
        <p:txBody>
          <a:bodyPr/>
          <a:lstStyle/>
          <a:p>
            <a:endParaRPr lang="en-US" sz="2000" dirty="0"/>
          </a:p>
        </p:txBody>
      </p:sp>
    </p:spTree>
    <p:extLst>
      <p:ext uri="{BB962C8B-B14F-4D97-AF65-F5344CB8AC3E}">
        <p14:creationId xmlns:p14="http://schemas.microsoft.com/office/powerpoint/2010/main" val="269787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0D3C73-645F-1B4C-8A26-DAD6A523C630}"/>
              </a:ext>
            </a:extLst>
          </p:cNvPr>
          <p:cNvSpPr>
            <a:spLocks noGrp="1"/>
          </p:cNvSpPr>
          <p:nvPr>
            <p:ph sz="quarter" idx="11"/>
          </p:nvPr>
        </p:nvSpPr>
        <p:spPr/>
        <p:txBody>
          <a:bodyPr/>
          <a:lstStyle/>
          <a:p>
            <a:endParaRPr lang="en-US"/>
          </a:p>
        </p:txBody>
      </p:sp>
    </p:spTree>
    <p:extLst>
      <p:ext uri="{BB962C8B-B14F-4D97-AF65-F5344CB8AC3E}">
        <p14:creationId xmlns:p14="http://schemas.microsoft.com/office/powerpoint/2010/main" val="304001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6332-C785-43EC-093E-0FB0E129B622}"/>
              </a:ext>
            </a:extLst>
          </p:cNvPr>
          <p:cNvSpPr>
            <a:spLocks noGrp="1"/>
          </p:cNvSpPr>
          <p:nvPr>
            <p:ph type="title"/>
          </p:nvPr>
        </p:nvSpPr>
        <p:spPr>
          <a:xfrm>
            <a:off x="477888" y="188913"/>
            <a:ext cx="8136904" cy="936104"/>
          </a:xfrm>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52C7F394-2454-0841-ADBC-93B78A04504F}"/>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EBE51ACA-D89A-DB1C-61AC-8CC31B27AF97}"/>
              </a:ext>
            </a:extLst>
          </p:cNvPr>
          <p:cNvSpPr>
            <a:spLocks noGrp="1"/>
          </p:cNvSpPr>
          <p:nvPr>
            <p:ph type="sldNum" sz="quarter" idx="12"/>
          </p:nvPr>
        </p:nvSpPr>
        <p:spPr/>
        <p:txBody>
          <a:bodyPr/>
          <a:lstStyle/>
          <a:p>
            <a:fld id="{E165BD86-61D5-154F-8DFF-9A0FC57A5404}" type="slidenum">
              <a:rPr lang="en-US" smtClean="0"/>
              <a:t>19</a:t>
            </a:fld>
            <a:endParaRPr lang="en-US"/>
          </a:p>
        </p:txBody>
      </p:sp>
      <p:sp>
        <p:nvSpPr>
          <p:cNvPr id="6" name="TextBox 5">
            <a:extLst>
              <a:ext uri="{FF2B5EF4-FFF2-40B4-BE49-F238E27FC236}">
                <a16:creationId xmlns:a16="http://schemas.microsoft.com/office/drawing/2014/main" id="{420A2BA4-92EB-0D66-F5FE-D265AD500A82}"/>
              </a:ext>
            </a:extLst>
          </p:cNvPr>
          <p:cNvSpPr txBox="1"/>
          <p:nvPr/>
        </p:nvSpPr>
        <p:spPr>
          <a:xfrm>
            <a:off x="2204358" y="2830175"/>
            <a:ext cx="4696096" cy="2585323"/>
          </a:xfrm>
          <a:prstGeom prst="rect">
            <a:avLst/>
          </a:prstGeom>
          <a:noFill/>
        </p:spPr>
        <p:txBody>
          <a:bodyPr wrap="square">
            <a:spAutoFit/>
          </a:bodyPr>
          <a:lstStyle/>
          <a:p>
            <a:r>
              <a:rPr lang="en-US" b="0" i="0" dirty="0">
                <a:solidFill>
                  <a:srgbClr val="333333"/>
                </a:solidFill>
                <a:effectLst/>
                <a:latin typeface="-apple-system"/>
              </a:rPr>
              <a:t>Brown, M.E.L., Kelly, M. &amp; Finn, G.M. Thoughts that breathe, and words that burn: poetic inquiry within health professions education. </a:t>
            </a:r>
            <a:r>
              <a:rPr lang="en-US" b="0" i="1" dirty="0" err="1">
                <a:solidFill>
                  <a:srgbClr val="333333"/>
                </a:solidFill>
                <a:effectLst/>
                <a:latin typeface="-apple-system"/>
              </a:rPr>
              <a:t>Perspect</a:t>
            </a:r>
            <a:r>
              <a:rPr lang="en-US" b="0" i="1" dirty="0">
                <a:solidFill>
                  <a:srgbClr val="333333"/>
                </a:solidFill>
                <a:effectLst/>
                <a:latin typeface="-apple-system"/>
              </a:rPr>
              <a:t> Med Educ</a:t>
            </a:r>
            <a:r>
              <a:rPr lang="en-US" b="0" i="0" dirty="0">
                <a:solidFill>
                  <a:srgbClr val="333333"/>
                </a:solidFill>
                <a:effectLst/>
                <a:latin typeface="-apple-system"/>
              </a:rPr>
              <a:t> </a:t>
            </a:r>
            <a:r>
              <a:rPr lang="en-US" b="1" i="0" dirty="0">
                <a:solidFill>
                  <a:srgbClr val="333333"/>
                </a:solidFill>
                <a:effectLst/>
                <a:latin typeface="-apple-system"/>
              </a:rPr>
              <a:t>10</a:t>
            </a:r>
            <a:r>
              <a:rPr lang="en-US" b="0" i="0" dirty="0">
                <a:solidFill>
                  <a:srgbClr val="333333"/>
                </a:solidFill>
                <a:effectLst/>
                <a:latin typeface="-apple-system"/>
              </a:rPr>
              <a:t>, 257–264 (2021). </a:t>
            </a:r>
            <a:r>
              <a:rPr lang="en-US" b="0" i="0" dirty="0">
                <a:solidFill>
                  <a:srgbClr val="333333"/>
                </a:solidFill>
                <a:effectLst/>
                <a:latin typeface="-apple-system"/>
                <a:hlinkClick r:id="rId2"/>
              </a:rPr>
              <a:t>https://doi.org/10.1007/s40037-021-00682-9</a:t>
            </a:r>
            <a:endParaRPr lang="en-US" b="1" i="0" dirty="0">
              <a:solidFill>
                <a:srgbClr val="333333"/>
              </a:solidFill>
              <a:effectLst/>
              <a:latin typeface="-apple-system"/>
            </a:endParaRPr>
          </a:p>
          <a:p>
            <a:r>
              <a:rPr lang="en-US" b="0" i="0" dirty="0">
                <a:solidFill>
                  <a:srgbClr val="222222"/>
                </a:solidFill>
                <a:effectLst/>
                <a:latin typeface="Arial" panose="020B0604020202020204" pitchFamily="34" charset="0"/>
              </a:rPr>
              <a:t>Gilligan C, Spencer R, Weinberg MK, Bertsch T. On the Listening Guide: A voice-centered relational method.</a:t>
            </a:r>
            <a:endParaRPr lang="en-GB" dirty="0"/>
          </a:p>
        </p:txBody>
      </p:sp>
    </p:spTree>
    <p:extLst>
      <p:ext uri="{BB962C8B-B14F-4D97-AF65-F5344CB8AC3E}">
        <p14:creationId xmlns:p14="http://schemas.microsoft.com/office/powerpoint/2010/main" val="305567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CEC4-AB40-3959-01D0-0A90F5E595CC}"/>
              </a:ext>
            </a:extLst>
          </p:cNvPr>
          <p:cNvSpPr>
            <a:spLocks noGrp="1"/>
          </p:cNvSpPr>
          <p:nvPr>
            <p:ph type="title"/>
          </p:nvPr>
        </p:nvSpPr>
        <p:spPr>
          <a:xfrm>
            <a:off x="467544" y="195194"/>
            <a:ext cx="8136904" cy="936104"/>
          </a:xfrm>
        </p:spPr>
        <p:txBody>
          <a:bodyPr/>
          <a:lstStyle/>
          <a:p>
            <a:r>
              <a:rPr lang="en-US" dirty="0"/>
              <a:t>Presentation Overview</a:t>
            </a:r>
            <a:endParaRPr lang="en-GB" dirty="0"/>
          </a:p>
        </p:txBody>
      </p:sp>
      <p:sp>
        <p:nvSpPr>
          <p:cNvPr id="3" name="Text Placeholder 2">
            <a:extLst>
              <a:ext uri="{FF2B5EF4-FFF2-40B4-BE49-F238E27FC236}">
                <a16:creationId xmlns:a16="http://schemas.microsoft.com/office/drawing/2014/main" id="{E1593D53-5CD0-35AF-0ECF-16C95D5539B1}"/>
              </a:ext>
            </a:extLst>
          </p:cNvPr>
          <p:cNvSpPr>
            <a:spLocks noGrp="1"/>
          </p:cNvSpPr>
          <p:nvPr>
            <p:ph type="body" sz="quarter" idx="10"/>
          </p:nvPr>
        </p:nvSpPr>
        <p:spPr/>
        <p:txBody>
          <a:bodyPr/>
          <a:lstStyle/>
          <a:p>
            <a:r>
              <a:rPr lang="en-US" dirty="0"/>
              <a:t>(Brief) Introduction: The Research</a:t>
            </a:r>
          </a:p>
          <a:p>
            <a:r>
              <a:rPr lang="en-US" dirty="0"/>
              <a:t>Methods: Where does poetry fit into it?</a:t>
            </a:r>
          </a:p>
          <a:p>
            <a:r>
              <a:rPr lang="en-US" dirty="0"/>
              <a:t>Results: How does it work?</a:t>
            </a:r>
          </a:p>
          <a:p>
            <a:r>
              <a:rPr lang="en-US" dirty="0"/>
              <a:t>Analysis: What does it show?</a:t>
            </a:r>
          </a:p>
          <a:p>
            <a:r>
              <a:rPr lang="en-US" dirty="0"/>
              <a:t>Discussion: Why is it useful?</a:t>
            </a:r>
          </a:p>
          <a:p>
            <a:endParaRPr lang="en-GB" dirty="0"/>
          </a:p>
        </p:txBody>
      </p:sp>
    </p:spTree>
    <p:extLst>
      <p:ext uri="{BB962C8B-B14F-4D97-AF65-F5344CB8AC3E}">
        <p14:creationId xmlns:p14="http://schemas.microsoft.com/office/powerpoint/2010/main" val="1715868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4C67-D523-42F9-BC53-77B3DC809AC0}"/>
              </a:ext>
            </a:extLst>
          </p:cNvPr>
          <p:cNvSpPr>
            <a:spLocks noGrp="1"/>
          </p:cNvSpPr>
          <p:nvPr>
            <p:ph type="title"/>
          </p:nvPr>
        </p:nvSpPr>
        <p:spPr/>
        <p:txBody>
          <a:bodyPr/>
          <a:lstStyle/>
          <a:p>
            <a:endParaRPr lang="en-GB" dirty="0"/>
          </a:p>
        </p:txBody>
      </p:sp>
      <p:sp>
        <p:nvSpPr>
          <p:cNvPr id="3" name="Picture Placeholder 2">
            <a:extLst>
              <a:ext uri="{FF2B5EF4-FFF2-40B4-BE49-F238E27FC236}">
                <a16:creationId xmlns:a16="http://schemas.microsoft.com/office/drawing/2014/main" id="{F0EA71E4-9525-47CF-BFA5-36D2303ABAF2}"/>
              </a:ext>
            </a:extLst>
          </p:cNvPr>
          <p:cNvSpPr>
            <a:spLocks noGrp="1"/>
          </p:cNvSpPr>
          <p:nvPr>
            <p:ph type="pic" sz="quarter" idx="15"/>
          </p:nvPr>
        </p:nvSpPr>
        <p:spPr/>
        <p:txBody>
          <a:bodyPr/>
          <a:lstStyle/>
          <a:p>
            <a:endParaRPr lang="en-GB"/>
          </a:p>
        </p:txBody>
      </p:sp>
      <p:sp>
        <p:nvSpPr>
          <p:cNvPr id="6" name="Picture Placeholder 5">
            <a:extLst>
              <a:ext uri="{FF2B5EF4-FFF2-40B4-BE49-F238E27FC236}">
                <a16:creationId xmlns:a16="http://schemas.microsoft.com/office/drawing/2014/main" id="{E32CD138-23FE-498B-872C-18120923D612}"/>
              </a:ext>
            </a:extLst>
          </p:cNvPr>
          <p:cNvSpPr>
            <a:spLocks noGrp="1"/>
          </p:cNvSpPr>
          <p:nvPr>
            <p:ph type="pic" sz="quarter" idx="19"/>
          </p:nvPr>
        </p:nvSpPr>
        <p:spPr/>
        <p:txBody>
          <a:bodyPr/>
          <a:lstStyle/>
          <a:p>
            <a:endParaRPr lang="en-GB"/>
          </a:p>
        </p:txBody>
      </p:sp>
      <p:sp>
        <p:nvSpPr>
          <p:cNvPr id="5" name="Picture Placeholder 4">
            <a:extLst>
              <a:ext uri="{FF2B5EF4-FFF2-40B4-BE49-F238E27FC236}">
                <a16:creationId xmlns:a16="http://schemas.microsoft.com/office/drawing/2014/main" id="{F57A3922-8FEE-4BB6-93B5-F98869B9E5A6}"/>
              </a:ext>
            </a:extLst>
          </p:cNvPr>
          <p:cNvSpPr>
            <a:spLocks noGrp="1"/>
          </p:cNvSpPr>
          <p:nvPr>
            <p:ph type="pic" sz="quarter" idx="18"/>
          </p:nvPr>
        </p:nvSpPr>
        <p:spPr/>
        <p:txBody>
          <a:bodyPr/>
          <a:lstStyle/>
          <a:p>
            <a:endParaRPr lang="en-GB"/>
          </a:p>
        </p:txBody>
      </p:sp>
      <p:sp>
        <p:nvSpPr>
          <p:cNvPr id="4" name="Text Placeholder 3">
            <a:extLst>
              <a:ext uri="{FF2B5EF4-FFF2-40B4-BE49-F238E27FC236}">
                <a16:creationId xmlns:a16="http://schemas.microsoft.com/office/drawing/2014/main" id="{683C14AA-AF4F-4156-A6D0-EA666D34EFE5}"/>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141264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Picture Placeholder 2"/>
          <p:cNvSpPr>
            <a:spLocks noGrp="1"/>
          </p:cNvSpPr>
          <p:nvPr>
            <p:ph type="pic" sz="quarter" idx="12"/>
          </p:nvPr>
        </p:nvSpPr>
        <p:spPr/>
        <p:txBody>
          <a:bodyPr/>
          <a:lstStyle/>
          <a:p>
            <a:endParaRPr lang="en-GB"/>
          </a:p>
        </p:txBody>
      </p:sp>
      <p:sp>
        <p:nvSpPr>
          <p:cNvPr id="3" name="Picture Placeholder 3"/>
          <p:cNvSpPr>
            <a:spLocks noGrp="1"/>
          </p:cNvSpPr>
          <p:nvPr>
            <p:ph type="pic" sz="quarter" idx="11"/>
          </p:nvPr>
        </p:nvSpPr>
        <p:spPr/>
        <p:txBody>
          <a:bodyPr/>
          <a:lstStyle/>
          <a:p>
            <a:endParaRPr lang="en-GB"/>
          </a:p>
        </p:txBody>
      </p:sp>
      <p:sp>
        <p:nvSpPr>
          <p:cNvPr id="6" name="Picture Placeholder 4"/>
          <p:cNvSpPr>
            <a:spLocks noGrp="1"/>
          </p:cNvSpPr>
          <p:nvPr>
            <p:ph type="pic" sz="quarter" idx="14"/>
          </p:nvPr>
        </p:nvSpPr>
        <p:spPr/>
        <p:txBody>
          <a:bodyPr/>
          <a:lstStyle/>
          <a:p>
            <a:endParaRPr lang="en-GB"/>
          </a:p>
        </p:txBody>
      </p:sp>
      <p:sp>
        <p:nvSpPr>
          <p:cNvPr id="5" name="Picture Placeholder 5"/>
          <p:cNvSpPr>
            <a:spLocks noGrp="1"/>
          </p:cNvSpPr>
          <p:nvPr>
            <p:ph type="pic" sz="quarter" idx="13"/>
          </p:nvPr>
        </p:nvSpPr>
        <p:spPr/>
        <p:txBody>
          <a:bodyPr/>
          <a:lstStyle/>
          <a:p>
            <a:endParaRPr lang="en-GB"/>
          </a:p>
        </p:txBody>
      </p:sp>
    </p:spTree>
    <p:extLst>
      <p:ext uri="{BB962C8B-B14F-4D97-AF65-F5344CB8AC3E}">
        <p14:creationId xmlns:p14="http://schemas.microsoft.com/office/powerpoint/2010/main" val="1752665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3EA6-E333-514F-8395-81174894A6A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CC7BA9E-539D-2B40-9B17-5243B214F2CB}"/>
              </a:ext>
            </a:extLst>
          </p:cNvPr>
          <p:cNvSpPr>
            <a:spLocks noGrp="1"/>
          </p:cNvSpPr>
          <p:nvPr>
            <p:ph type="body" sz="quarter" idx="11"/>
          </p:nvPr>
        </p:nvSpPr>
        <p:spPr/>
        <p:txBody>
          <a:bodyPr/>
          <a:lstStyle/>
          <a:p>
            <a:endParaRPr lang="en-US"/>
          </a:p>
        </p:txBody>
      </p:sp>
      <p:sp>
        <p:nvSpPr>
          <p:cNvPr id="4" name="Picture Placeholder 3">
            <a:extLst>
              <a:ext uri="{FF2B5EF4-FFF2-40B4-BE49-F238E27FC236}">
                <a16:creationId xmlns:a16="http://schemas.microsoft.com/office/drawing/2014/main" id="{7A17349D-8EAA-4841-AEDA-030B936690F3}"/>
              </a:ext>
            </a:extLst>
          </p:cNvPr>
          <p:cNvSpPr>
            <a:spLocks noGrp="1"/>
          </p:cNvSpPr>
          <p:nvPr>
            <p:ph type="pic" sz="quarter" idx="10"/>
          </p:nvPr>
        </p:nvSpPr>
        <p:spPr/>
        <p:txBody>
          <a:bodyPr/>
          <a:lstStyle/>
          <a:p>
            <a:endParaRPr lang="en-GB"/>
          </a:p>
        </p:txBody>
      </p:sp>
      <p:sp>
        <p:nvSpPr>
          <p:cNvPr id="5" name="Picture Placeholder 4">
            <a:extLst>
              <a:ext uri="{FF2B5EF4-FFF2-40B4-BE49-F238E27FC236}">
                <a16:creationId xmlns:a16="http://schemas.microsoft.com/office/drawing/2014/main" id="{8E80579B-C1CD-FA4D-928C-52C0131B180E}"/>
              </a:ext>
            </a:extLst>
          </p:cNvPr>
          <p:cNvSpPr>
            <a:spLocks noGrp="1"/>
          </p:cNvSpPr>
          <p:nvPr>
            <p:ph type="pic" sz="quarter" idx="16"/>
          </p:nvPr>
        </p:nvSpPr>
        <p:spPr/>
        <p:txBody>
          <a:bodyPr/>
          <a:lstStyle/>
          <a:p>
            <a:endParaRPr lang="en-GB"/>
          </a:p>
        </p:txBody>
      </p:sp>
    </p:spTree>
    <p:extLst>
      <p:ext uri="{BB962C8B-B14F-4D97-AF65-F5344CB8AC3E}">
        <p14:creationId xmlns:p14="http://schemas.microsoft.com/office/powerpoint/2010/main" val="213870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chor="b" anchorCtr="0">
            <a:normAutofit/>
          </a:bodyPr>
          <a:lstStyle/>
          <a:p>
            <a:endParaRPr lang="en-GB" dirty="0"/>
          </a:p>
        </p:txBody>
      </p:sp>
      <p:sp>
        <p:nvSpPr>
          <p:cNvPr id="8" name="Picture Placeholder 2"/>
          <p:cNvSpPr>
            <a:spLocks noGrp="1"/>
          </p:cNvSpPr>
          <p:nvPr>
            <p:ph type="pic" sz="quarter" idx="15"/>
          </p:nvPr>
        </p:nvSpPr>
        <p:spPr/>
        <p:txBody>
          <a:bodyPr/>
          <a:lstStyle/>
          <a:p>
            <a:endParaRPr lang="en-GB"/>
          </a:p>
        </p:txBody>
      </p:sp>
      <p:sp>
        <p:nvSpPr>
          <p:cNvPr id="10" name="Picture Placeholder 3"/>
          <p:cNvSpPr>
            <a:spLocks noGrp="1"/>
          </p:cNvSpPr>
          <p:nvPr>
            <p:ph type="pic" sz="quarter" idx="19"/>
          </p:nvPr>
        </p:nvSpPr>
        <p:spPr/>
        <p:txBody>
          <a:bodyPr/>
          <a:lstStyle/>
          <a:p>
            <a:endParaRPr lang="en-GB"/>
          </a:p>
        </p:txBody>
      </p:sp>
      <p:sp>
        <p:nvSpPr>
          <p:cNvPr id="9" name="Picture Placeholder 4"/>
          <p:cNvSpPr>
            <a:spLocks noGrp="1"/>
          </p:cNvSpPr>
          <p:nvPr>
            <p:ph type="pic" sz="quarter" idx="18"/>
          </p:nvPr>
        </p:nvSpPr>
        <p:spPr/>
        <p:txBody>
          <a:bodyPr/>
          <a:lstStyle/>
          <a:p>
            <a:endParaRPr lang="en-GB"/>
          </a:p>
        </p:txBody>
      </p:sp>
      <p:sp>
        <p:nvSpPr>
          <p:cNvPr id="11" name="Picture Placeholder 5"/>
          <p:cNvSpPr>
            <a:spLocks noGrp="1"/>
          </p:cNvSpPr>
          <p:nvPr>
            <p:ph type="pic" sz="quarter" idx="20"/>
          </p:nvPr>
        </p:nvSpPr>
        <p:spPr/>
        <p:txBody>
          <a:bodyPr/>
          <a:lstStyle/>
          <a:p>
            <a:endParaRPr lang="en-GB"/>
          </a:p>
        </p:txBody>
      </p:sp>
      <p:sp>
        <p:nvSpPr>
          <p:cNvPr id="13" name="Picture Placeholder 6"/>
          <p:cNvSpPr>
            <a:spLocks noGrp="1"/>
          </p:cNvSpPr>
          <p:nvPr>
            <p:ph type="pic" sz="quarter" idx="22"/>
          </p:nvPr>
        </p:nvSpPr>
        <p:spPr/>
        <p:txBody>
          <a:bodyPr/>
          <a:lstStyle/>
          <a:p>
            <a:endParaRPr lang="en-GB"/>
          </a:p>
        </p:txBody>
      </p:sp>
      <p:sp>
        <p:nvSpPr>
          <p:cNvPr id="12" name="Picture Placeholder 7"/>
          <p:cNvSpPr>
            <a:spLocks noGrp="1"/>
          </p:cNvSpPr>
          <p:nvPr>
            <p:ph type="pic" sz="quarter" idx="21"/>
          </p:nvPr>
        </p:nvSpPr>
        <p:spPr/>
        <p:txBody>
          <a:bodyPr/>
          <a:lstStyle/>
          <a:p>
            <a:endParaRPr lang="en-GB"/>
          </a:p>
        </p:txBody>
      </p:sp>
    </p:spTree>
    <p:extLst>
      <p:ext uri="{BB962C8B-B14F-4D97-AF65-F5344CB8AC3E}">
        <p14:creationId xmlns:p14="http://schemas.microsoft.com/office/powerpoint/2010/main" val="1128764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Picture Placeholder 2"/>
          <p:cNvSpPr>
            <a:spLocks noGrp="1"/>
          </p:cNvSpPr>
          <p:nvPr>
            <p:ph type="pic" sz="quarter" idx="15"/>
          </p:nvPr>
        </p:nvSpPr>
        <p:spPr/>
        <p:txBody>
          <a:bodyPr/>
          <a:lstStyle/>
          <a:p>
            <a:endParaRPr lang="en-GB"/>
          </a:p>
        </p:txBody>
      </p:sp>
      <p:sp>
        <p:nvSpPr>
          <p:cNvPr id="4" name="Picture Placeholder 3"/>
          <p:cNvSpPr>
            <a:spLocks noGrp="1"/>
          </p:cNvSpPr>
          <p:nvPr>
            <p:ph type="pic" sz="quarter" idx="16"/>
          </p:nvPr>
        </p:nvSpPr>
        <p:spPr/>
        <p:txBody>
          <a:bodyPr/>
          <a:lstStyle/>
          <a:p>
            <a:endParaRPr lang="en-GB"/>
          </a:p>
        </p:txBody>
      </p:sp>
      <p:sp>
        <p:nvSpPr>
          <p:cNvPr id="5" name="Picture Placeholder 4"/>
          <p:cNvSpPr>
            <a:spLocks noGrp="1"/>
          </p:cNvSpPr>
          <p:nvPr>
            <p:ph type="pic" sz="quarter" idx="17"/>
          </p:nvPr>
        </p:nvSpPr>
        <p:spPr/>
        <p:txBody>
          <a:bodyPr/>
          <a:lstStyle/>
          <a:p>
            <a:endParaRPr lang="en-GB"/>
          </a:p>
        </p:txBody>
      </p:sp>
    </p:spTree>
    <p:extLst>
      <p:ext uri="{BB962C8B-B14F-4D97-AF65-F5344CB8AC3E}">
        <p14:creationId xmlns:p14="http://schemas.microsoft.com/office/powerpoint/2010/main" val="3964170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DA657-1A5F-E841-924B-BE8EA746AF3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5C67AC1-6448-E34D-A1FF-AD675A9AC278}"/>
              </a:ext>
            </a:extLst>
          </p:cNvPr>
          <p:cNvSpPr>
            <a:spLocks noGrp="1"/>
          </p:cNvSpPr>
          <p:nvPr>
            <p:ph type="body" sz="quarter" idx="10"/>
          </p:nvPr>
        </p:nvSpPr>
        <p:spPr/>
        <p:txBody>
          <a:bodyPr/>
          <a:lstStyle/>
          <a:p>
            <a:endParaRPr lang="en-US"/>
          </a:p>
        </p:txBody>
      </p:sp>
      <p:sp>
        <p:nvSpPr>
          <p:cNvPr id="4" name="Picture Placeholder 3">
            <a:extLst>
              <a:ext uri="{FF2B5EF4-FFF2-40B4-BE49-F238E27FC236}">
                <a16:creationId xmlns:a16="http://schemas.microsoft.com/office/drawing/2014/main" id="{75DC59F5-7E16-324E-A7F6-99D850DE4A54}"/>
              </a:ext>
            </a:extLst>
          </p:cNvPr>
          <p:cNvSpPr>
            <a:spLocks noGrp="1"/>
          </p:cNvSpPr>
          <p:nvPr>
            <p:ph type="pic" sz="quarter" idx="32"/>
          </p:nvPr>
        </p:nvSpPr>
        <p:spPr/>
        <p:txBody>
          <a:bodyPr/>
          <a:lstStyle/>
          <a:p>
            <a:endParaRPr lang="en-GB"/>
          </a:p>
        </p:txBody>
      </p:sp>
      <p:sp>
        <p:nvSpPr>
          <p:cNvPr id="6" name="Picture Placeholder 4">
            <a:extLst>
              <a:ext uri="{FF2B5EF4-FFF2-40B4-BE49-F238E27FC236}">
                <a16:creationId xmlns:a16="http://schemas.microsoft.com/office/drawing/2014/main" id="{E6B03006-9A67-374B-8DE1-A64A23B2573F}"/>
              </a:ext>
            </a:extLst>
          </p:cNvPr>
          <p:cNvSpPr>
            <a:spLocks noGrp="1"/>
          </p:cNvSpPr>
          <p:nvPr>
            <p:ph type="pic" sz="quarter" idx="30"/>
          </p:nvPr>
        </p:nvSpPr>
        <p:spPr/>
        <p:txBody>
          <a:bodyPr/>
          <a:lstStyle/>
          <a:p>
            <a:endParaRPr lang="en-GB"/>
          </a:p>
        </p:txBody>
      </p:sp>
      <p:sp>
        <p:nvSpPr>
          <p:cNvPr id="8" name="Picture Placeholder 5">
            <a:extLst>
              <a:ext uri="{FF2B5EF4-FFF2-40B4-BE49-F238E27FC236}">
                <a16:creationId xmlns:a16="http://schemas.microsoft.com/office/drawing/2014/main" id="{ACD7CBD4-C66D-5749-8263-38A448D749C9}"/>
              </a:ext>
            </a:extLst>
          </p:cNvPr>
          <p:cNvSpPr>
            <a:spLocks noGrp="1"/>
          </p:cNvSpPr>
          <p:nvPr>
            <p:ph type="pic" sz="quarter" idx="28"/>
          </p:nvPr>
        </p:nvSpPr>
        <p:spPr/>
        <p:txBody>
          <a:bodyPr/>
          <a:lstStyle/>
          <a:p>
            <a:endParaRPr lang="en-GB"/>
          </a:p>
        </p:txBody>
      </p:sp>
    </p:spTree>
    <p:extLst>
      <p:ext uri="{BB962C8B-B14F-4D97-AF65-F5344CB8AC3E}">
        <p14:creationId xmlns:p14="http://schemas.microsoft.com/office/powerpoint/2010/main" val="143181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62360CD-2185-3940-8069-3DC3F2C495C9}"/>
              </a:ext>
            </a:extLst>
          </p:cNvPr>
          <p:cNvSpPr>
            <a:spLocks noGrp="1"/>
          </p:cNvSpPr>
          <p:nvPr>
            <p:ph type="pic" sz="quarter" idx="10"/>
          </p:nvPr>
        </p:nvSpPr>
        <p:spPr/>
        <p:txBody>
          <a:bodyPr/>
          <a:lstStyle/>
          <a:p>
            <a:endParaRPr lang="en-GB"/>
          </a:p>
        </p:txBody>
      </p:sp>
      <p:sp>
        <p:nvSpPr>
          <p:cNvPr id="3" name="Title 2">
            <a:extLst>
              <a:ext uri="{FF2B5EF4-FFF2-40B4-BE49-F238E27FC236}">
                <a16:creationId xmlns:a16="http://schemas.microsoft.com/office/drawing/2014/main" id="{85110331-B4A5-AA4A-907B-4851A2D4AA1B}"/>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DA261216-6443-D84F-9F14-CBD6398E00A7}"/>
              </a:ext>
            </a:extLst>
          </p:cNvPr>
          <p:cNvSpPr>
            <a:spLocks noGrp="1"/>
          </p:cNvSpPr>
          <p:nvPr>
            <p:ph type="body" sz="quarter" idx="11"/>
          </p:nvPr>
        </p:nvSpPr>
        <p:spPr/>
        <p:txBody>
          <a:bodyPr/>
          <a:lstStyle/>
          <a:p>
            <a:endParaRPr lang="en-US"/>
          </a:p>
        </p:txBody>
      </p:sp>
      <p:sp>
        <p:nvSpPr>
          <p:cNvPr id="5" name="Picture Placeholder 4">
            <a:extLst>
              <a:ext uri="{FF2B5EF4-FFF2-40B4-BE49-F238E27FC236}">
                <a16:creationId xmlns:a16="http://schemas.microsoft.com/office/drawing/2014/main" id="{B42B65EE-960E-3A43-9301-AF4822580EB2}"/>
              </a:ext>
            </a:extLst>
          </p:cNvPr>
          <p:cNvSpPr>
            <a:spLocks noGrp="1"/>
          </p:cNvSpPr>
          <p:nvPr>
            <p:ph type="pic" sz="quarter" idx="16"/>
          </p:nvPr>
        </p:nvSpPr>
        <p:spPr/>
        <p:txBody>
          <a:bodyPr/>
          <a:lstStyle/>
          <a:p>
            <a:endParaRPr lang="en-GB"/>
          </a:p>
        </p:txBody>
      </p:sp>
    </p:spTree>
    <p:extLst>
      <p:ext uri="{BB962C8B-B14F-4D97-AF65-F5344CB8AC3E}">
        <p14:creationId xmlns:p14="http://schemas.microsoft.com/office/powerpoint/2010/main" val="585446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1"/>
          </p:nvPr>
        </p:nvSpPr>
        <p:spPr/>
        <p:txBody>
          <a:bodyPr anchor="t" anchorCtr="0"/>
          <a:lstStyle/>
          <a:p>
            <a:endParaRPr lang="en-GB" dirty="0">
              <a:solidFill>
                <a:srgbClr val="2E444E"/>
              </a:solidFill>
            </a:endParaRPr>
          </a:p>
        </p:txBody>
      </p:sp>
      <p:sp>
        <p:nvSpPr>
          <p:cNvPr id="5" name="Picture Placeholder 3"/>
          <p:cNvSpPr>
            <a:spLocks noGrp="1"/>
          </p:cNvSpPr>
          <p:nvPr>
            <p:ph type="pic" sz="quarter" idx="13"/>
          </p:nvPr>
        </p:nvSpPr>
        <p:spPr/>
        <p:txBody>
          <a:bodyPr/>
          <a:lstStyle/>
          <a:p>
            <a:endParaRPr lang="en-GB"/>
          </a:p>
        </p:txBody>
      </p:sp>
      <p:sp>
        <p:nvSpPr>
          <p:cNvPr id="4" name="Picture Placeholder 4"/>
          <p:cNvSpPr>
            <a:spLocks noGrp="1"/>
          </p:cNvSpPr>
          <p:nvPr>
            <p:ph type="pic" sz="quarter" idx="12"/>
          </p:nvPr>
        </p:nvSpPr>
        <p:spPr/>
        <p:txBody>
          <a:bodyPr/>
          <a:lstStyle/>
          <a:p>
            <a:endParaRPr lang="en-GB"/>
          </a:p>
        </p:txBody>
      </p:sp>
      <p:sp>
        <p:nvSpPr>
          <p:cNvPr id="6" name="Picture Placeholder 5"/>
          <p:cNvSpPr>
            <a:spLocks noGrp="1"/>
          </p:cNvSpPr>
          <p:nvPr>
            <p:ph type="pic" sz="quarter" idx="14"/>
          </p:nvPr>
        </p:nvSpPr>
        <p:spPr/>
        <p:txBody>
          <a:bodyPr/>
          <a:lstStyle/>
          <a:p>
            <a:endParaRPr lang="en-GB"/>
          </a:p>
        </p:txBody>
      </p:sp>
      <p:sp>
        <p:nvSpPr>
          <p:cNvPr id="7" name="Picture Placeholder 6"/>
          <p:cNvSpPr>
            <a:spLocks noGrp="1"/>
          </p:cNvSpPr>
          <p:nvPr>
            <p:ph type="pic" sz="quarter" idx="15"/>
          </p:nvPr>
        </p:nvSpPr>
        <p:spPr/>
        <p:txBody>
          <a:bodyPr/>
          <a:lstStyle/>
          <a:p>
            <a:endParaRPr lang="en-GB"/>
          </a:p>
        </p:txBody>
      </p:sp>
    </p:spTree>
    <p:extLst>
      <p:ext uri="{BB962C8B-B14F-4D97-AF65-F5344CB8AC3E}">
        <p14:creationId xmlns:p14="http://schemas.microsoft.com/office/powerpoint/2010/main" val="2748359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D354-A4A1-462E-B0A8-C3744024C3B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6275A7C-22A8-3F63-8C64-05CCD06028EC}"/>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934BBCE1-1B7F-3A6E-A4C0-E6D1A7920D6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024803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F61118-FAD6-A76F-F99D-BD73BF52C4F3}"/>
              </a:ext>
            </a:extLst>
          </p:cNvPr>
          <p:cNvPicPr>
            <a:picLocks noChangeAspect="1"/>
          </p:cNvPicPr>
          <p:nvPr/>
        </p:nvPicPr>
        <p:blipFill>
          <a:blip r:embed="rId2"/>
          <a:stretch>
            <a:fillRect/>
          </a:stretch>
        </p:blipFill>
        <p:spPr>
          <a:xfrm>
            <a:off x="2344047" y="1075803"/>
            <a:ext cx="4482704" cy="4482704"/>
          </a:xfrm>
          <a:prstGeom prst="rect">
            <a:avLst/>
          </a:prstGeom>
        </p:spPr>
      </p:pic>
      <p:sp>
        <p:nvSpPr>
          <p:cNvPr id="12" name="TextBox 11">
            <a:extLst>
              <a:ext uri="{FF2B5EF4-FFF2-40B4-BE49-F238E27FC236}">
                <a16:creationId xmlns:a16="http://schemas.microsoft.com/office/drawing/2014/main" id="{F6802D7C-F530-77AA-BD6F-52F97AC34F9F}"/>
              </a:ext>
            </a:extLst>
          </p:cNvPr>
          <p:cNvSpPr txBox="1"/>
          <p:nvPr/>
        </p:nvSpPr>
        <p:spPr>
          <a:xfrm>
            <a:off x="6742883" y="1879984"/>
            <a:ext cx="1486304" cy="300082"/>
          </a:xfrm>
          <a:prstGeom prst="rect">
            <a:avLst/>
          </a:prstGeom>
          <a:noFill/>
          <a:ln>
            <a:solidFill>
              <a:schemeClr val="tx1"/>
            </a:solidFill>
          </a:ln>
        </p:spPr>
        <p:txBody>
          <a:bodyPr wrap="none" rtlCol="0">
            <a:spAutoFit/>
          </a:bodyPr>
          <a:lstStyle/>
          <a:p>
            <a:r>
              <a:rPr lang="en-US" sz="1350" dirty="0"/>
              <a:t>Support system</a:t>
            </a:r>
          </a:p>
        </p:txBody>
      </p:sp>
      <p:cxnSp>
        <p:nvCxnSpPr>
          <p:cNvPr id="13" name="Straight Arrow Connector 12">
            <a:extLst>
              <a:ext uri="{FF2B5EF4-FFF2-40B4-BE49-F238E27FC236}">
                <a16:creationId xmlns:a16="http://schemas.microsoft.com/office/drawing/2014/main" id="{78CA37C4-37E8-BFEE-3DCC-95BFD288B227}"/>
              </a:ext>
            </a:extLst>
          </p:cNvPr>
          <p:cNvCxnSpPr>
            <a:cxnSpLocks/>
            <a:stCxn id="12" idx="2"/>
          </p:cNvCxnSpPr>
          <p:nvPr/>
        </p:nvCxnSpPr>
        <p:spPr>
          <a:xfrm flipH="1">
            <a:off x="5516975" y="2180066"/>
            <a:ext cx="1969060" cy="466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E720D4-BA95-6128-F915-323D21AF9FC4}"/>
              </a:ext>
            </a:extLst>
          </p:cNvPr>
          <p:cNvSpPr txBox="1"/>
          <p:nvPr/>
        </p:nvSpPr>
        <p:spPr>
          <a:xfrm>
            <a:off x="4295703" y="958657"/>
            <a:ext cx="939130" cy="659861"/>
          </a:xfrm>
          <a:prstGeom prst="rect">
            <a:avLst/>
          </a:prstGeom>
          <a:noFill/>
          <a:ln>
            <a:solidFill>
              <a:schemeClr val="tx1"/>
            </a:solidFill>
          </a:ln>
        </p:spPr>
        <p:txBody>
          <a:bodyPr wrap="square" rtlCol="0">
            <a:spAutoFit/>
          </a:bodyPr>
          <a:lstStyle/>
          <a:p>
            <a:pPr algn="ctr">
              <a:lnSpc>
                <a:spcPts val="1110"/>
              </a:lnSpc>
            </a:pPr>
            <a:r>
              <a:rPr lang="en-US" sz="1350" dirty="0"/>
              <a:t>Medical School experience</a:t>
            </a:r>
          </a:p>
        </p:txBody>
      </p:sp>
      <p:sp>
        <p:nvSpPr>
          <p:cNvPr id="22" name="Oval Callout 21">
            <a:extLst>
              <a:ext uri="{FF2B5EF4-FFF2-40B4-BE49-F238E27FC236}">
                <a16:creationId xmlns:a16="http://schemas.microsoft.com/office/drawing/2014/main" id="{F03D02F4-35CD-FC41-FBE2-3837C6788AD2}"/>
              </a:ext>
            </a:extLst>
          </p:cNvPr>
          <p:cNvSpPr/>
          <p:nvPr/>
        </p:nvSpPr>
        <p:spPr>
          <a:xfrm>
            <a:off x="3601469" y="2771887"/>
            <a:ext cx="624335" cy="388847"/>
          </a:xfrm>
          <a:prstGeom prst="wedgeEllipseCallout">
            <a:avLst>
              <a:gd name="adj1" fmla="val 14792"/>
              <a:gd name="adj2" fmla="val -8050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p>
        </p:txBody>
      </p:sp>
      <p:sp>
        <p:nvSpPr>
          <p:cNvPr id="23" name="TextBox 22">
            <a:extLst>
              <a:ext uri="{FF2B5EF4-FFF2-40B4-BE49-F238E27FC236}">
                <a16:creationId xmlns:a16="http://schemas.microsoft.com/office/drawing/2014/main" id="{FF56F8EC-2FB1-02D8-D0BB-E555BDDC84E7}"/>
              </a:ext>
            </a:extLst>
          </p:cNvPr>
          <p:cNvSpPr txBox="1"/>
          <p:nvPr/>
        </p:nvSpPr>
        <p:spPr>
          <a:xfrm>
            <a:off x="3516732" y="2745510"/>
            <a:ext cx="793807" cy="369332"/>
          </a:xfrm>
          <a:prstGeom prst="rect">
            <a:avLst/>
          </a:prstGeom>
          <a:noFill/>
        </p:spPr>
        <p:txBody>
          <a:bodyPr wrap="none" rtlCol="0">
            <a:spAutoFit/>
          </a:bodyPr>
          <a:lstStyle/>
          <a:p>
            <a:pPr algn="ctr"/>
            <a:r>
              <a:rPr lang="en-US" sz="900" dirty="0"/>
              <a:t>Low </a:t>
            </a:r>
            <a:br>
              <a:rPr lang="en-US" sz="900" dirty="0"/>
            </a:br>
            <a:r>
              <a:rPr lang="en-US" sz="900" dirty="0"/>
              <a:t>confidence</a:t>
            </a:r>
          </a:p>
        </p:txBody>
      </p:sp>
      <p:sp>
        <p:nvSpPr>
          <p:cNvPr id="24" name="Oval Callout 23">
            <a:extLst>
              <a:ext uri="{FF2B5EF4-FFF2-40B4-BE49-F238E27FC236}">
                <a16:creationId xmlns:a16="http://schemas.microsoft.com/office/drawing/2014/main" id="{50A2E036-B432-F630-A98E-6613D68F17A8}"/>
              </a:ext>
            </a:extLst>
          </p:cNvPr>
          <p:cNvSpPr/>
          <p:nvPr/>
        </p:nvSpPr>
        <p:spPr>
          <a:xfrm>
            <a:off x="2107492" y="1646044"/>
            <a:ext cx="624335" cy="388847"/>
          </a:xfrm>
          <a:prstGeom prst="wedgeEllipseCallout">
            <a:avLst>
              <a:gd name="adj1" fmla="val 51902"/>
              <a:gd name="adj2" fmla="val 958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p>
        </p:txBody>
      </p:sp>
      <p:sp>
        <p:nvSpPr>
          <p:cNvPr id="25" name="TextBox 24">
            <a:extLst>
              <a:ext uri="{FF2B5EF4-FFF2-40B4-BE49-F238E27FC236}">
                <a16:creationId xmlns:a16="http://schemas.microsoft.com/office/drawing/2014/main" id="{459DDC69-D8E0-CEBA-8BF9-5305881DBB78}"/>
              </a:ext>
            </a:extLst>
          </p:cNvPr>
          <p:cNvSpPr txBox="1"/>
          <p:nvPr/>
        </p:nvSpPr>
        <p:spPr>
          <a:xfrm>
            <a:off x="1979712" y="1678453"/>
            <a:ext cx="872081" cy="369332"/>
          </a:xfrm>
          <a:prstGeom prst="rect">
            <a:avLst/>
          </a:prstGeom>
          <a:noFill/>
        </p:spPr>
        <p:txBody>
          <a:bodyPr wrap="square" rtlCol="0">
            <a:spAutoFit/>
          </a:bodyPr>
          <a:lstStyle/>
          <a:p>
            <a:pPr algn="ctr"/>
            <a:r>
              <a:rPr lang="en-US" sz="900" dirty="0"/>
              <a:t>Don’t know enough</a:t>
            </a:r>
          </a:p>
        </p:txBody>
      </p:sp>
      <p:sp>
        <p:nvSpPr>
          <p:cNvPr id="26" name="Oval Callout 25">
            <a:extLst>
              <a:ext uri="{FF2B5EF4-FFF2-40B4-BE49-F238E27FC236}">
                <a16:creationId xmlns:a16="http://schemas.microsoft.com/office/drawing/2014/main" id="{C47C5BDF-9084-C96C-CC48-67E5CF5E53E7}"/>
              </a:ext>
            </a:extLst>
          </p:cNvPr>
          <p:cNvSpPr/>
          <p:nvPr/>
        </p:nvSpPr>
        <p:spPr>
          <a:xfrm>
            <a:off x="2413325" y="3307689"/>
            <a:ext cx="624335" cy="388847"/>
          </a:xfrm>
          <a:prstGeom prst="wedgeEllipseCallout">
            <a:avLst>
              <a:gd name="adj1" fmla="val 84559"/>
              <a:gd name="adj2" fmla="val 2916"/>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p>
        </p:txBody>
      </p:sp>
      <p:sp>
        <p:nvSpPr>
          <p:cNvPr id="27" name="TextBox 26">
            <a:extLst>
              <a:ext uri="{FF2B5EF4-FFF2-40B4-BE49-F238E27FC236}">
                <a16:creationId xmlns:a16="http://schemas.microsoft.com/office/drawing/2014/main" id="{B8499382-3598-E9E5-E71B-37E024194E13}"/>
              </a:ext>
            </a:extLst>
          </p:cNvPr>
          <p:cNvSpPr txBox="1"/>
          <p:nvPr/>
        </p:nvSpPr>
        <p:spPr>
          <a:xfrm>
            <a:off x="2399036" y="3307689"/>
            <a:ext cx="683355" cy="369332"/>
          </a:xfrm>
          <a:prstGeom prst="rect">
            <a:avLst/>
          </a:prstGeom>
          <a:noFill/>
        </p:spPr>
        <p:txBody>
          <a:bodyPr wrap="square" rtlCol="0">
            <a:spAutoFit/>
          </a:bodyPr>
          <a:lstStyle/>
          <a:p>
            <a:pPr algn="ctr"/>
            <a:r>
              <a:rPr lang="en-US" sz="900" dirty="0"/>
              <a:t>Not included</a:t>
            </a:r>
          </a:p>
        </p:txBody>
      </p:sp>
      <p:sp>
        <p:nvSpPr>
          <p:cNvPr id="28" name="Oval Callout 27">
            <a:extLst>
              <a:ext uri="{FF2B5EF4-FFF2-40B4-BE49-F238E27FC236}">
                <a16:creationId xmlns:a16="http://schemas.microsoft.com/office/drawing/2014/main" id="{B7E62B99-18E7-C24A-E061-E5AC379DB6F0}"/>
              </a:ext>
            </a:extLst>
          </p:cNvPr>
          <p:cNvSpPr/>
          <p:nvPr/>
        </p:nvSpPr>
        <p:spPr>
          <a:xfrm>
            <a:off x="1459298" y="3637614"/>
            <a:ext cx="953569" cy="388847"/>
          </a:xfrm>
          <a:prstGeom prst="wedgeEllipseCallout">
            <a:avLst>
              <a:gd name="adj1" fmla="val 148912"/>
              <a:gd name="adj2" fmla="val 6011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p>
        </p:txBody>
      </p:sp>
      <p:sp>
        <p:nvSpPr>
          <p:cNvPr id="29" name="TextBox 28">
            <a:extLst>
              <a:ext uri="{FF2B5EF4-FFF2-40B4-BE49-F238E27FC236}">
                <a16:creationId xmlns:a16="http://schemas.microsoft.com/office/drawing/2014/main" id="{3CC9854A-ADA5-D9CF-3387-4044953BC971}"/>
              </a:ext>
            </a:extLst>
          </p:cNvPr>
          <p:cNvSpPr txBox="1"/>
          <p:nvPr/>
        </p:nvSpPr>
        <p:spPr>
          <a:xfrm>
            <a:off x="1419753" y="3715799"/>
            <a:ext cx="1032655" cy="230832"/>
          </a:xfrm>
          <a:prstGeom prst="rect">
            <a:avLst/>
          </a:prstGeom>
          <a:noFill/>
        </p:spPr>
        <p:txBody>
          <a:bodyPr wrap="none" rtlCol="0">
            <a:spAutoFit/>
          </a:bodyPr>
          <a:lstStyle/>
          <a:p>
            <a:pPr algn="ctr"/>
            <a:r>
              <a:rPr lang="en-US" sz="900" dirty="0"/>
              <a:t>Unappreciation</a:t>
            </a:r>
          </a:p>
        </p:txBody>
      </p:sp>
      <p:sp>
        <p:nvSpPr>
          <p:cNvPr id="30" name="Oval Callout 29">
            <a:extLst>
              <a:ext uri="{FF2B5EF4-FFF2-40B4-BE49-F238E27FC236}">
                <a16:creationId xmlns:a16="http://schemas.microsoft.com/office/drawing/2014/main" id="{227B9D72-4F97-B5E3-9267-A7BC0479C444}"/>
              </a:ext>
            </a:extLst>
          </p:cNvPr>
          <p:cNvSpPr/>
          <p:nvPr/>
        </p:nvSpPr>
        <p:spPr>
          <a:xfrm>
            <a:off x="6365066" y="2646061"/>
            <a:ext cx="624335" cy="388847"/>
          </a:xfrm>
          <a:prstGeom prst="wedgeEllipseCallout">
            <a:avLst>
              <a:gd name="adj1" fmla="val -91991"/>
              <a:gd name="adj2" fmla="val 17365"/>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p>
        </p:txBody>
      </p:sp>
      <p:sp>
        <p:nvSpPr>
          <p:cNvPr id="31" name="TextBox 30">
            <a:extLst>
              <a:ext uri="{FF2B5EF4-FFF2-40B4-BE49-F238E27FC236}">
                <a16:creationId xmlns:a16="http://schemas.microsoft.com/office/drawing/2014/main" id="{9FB23206-2168-6C16-FC01-F1D0095D5E7C}"/>
              </a:ext>
            </a:extLst>
          </p:cNvPr>
          <p:cNvSpPr txBox="1"/>
          <p:nvPr/>
        </p:nvSpPr>
        <p:spPr>
          <a:xfrm>
            <a:off x="6288798" y="2643647"/>
            <a:ext cx="795411" cy="369332"/>
          </a:xfrm>
          <a:prstGeom prst="rect">
            <a:avLst/>
          </a:prstGeom>
          <a:noFill/>
        </p:spPr>
        <p:txBody>
          <a:bodyPr wrap="none" rtlCol="0">
            <a:spAutoFit/>
          </a:bodyPr>
          <a:lstStyle/>
          <a:p>
            <a:pPr algn="ctr"/>
            <a:r>
              <a:rPr lang="en-US" sz="900" dirty="0"/>
              <a:t>Work </a:t>
            </a:r>
            <a:br>
              <a:rPr lang="en-US" sz="900" dirty="0"/>
            </a:br>
            <a:r>
              <a:rPr lang="en-US" sz="900" dirty="0"/>
              <a:t>experience</a:t>
            </a:r>
          </a:p>
        </p:txBody>
      </p:sp>
      <p:sp>
        <p:nvSpPr>
          <p:cNvPr id="32" name="Oval Callout 31">
            <a:extLst>
              <a:ext uri="{FF2B5EF4-FFF2-40B4-BE49-F238E27FC236}">
                <a16:creationId xmlns:a16="http://schemas.microsoft.com/office/drawing/2014/main" id="{013BC2E2-3E35-DB24-1879-680AD75E1D6A}"/>
              </a:ext>
            </a:extLst>
          </p:cNvPr>
          <p:cNvSpPr/>
          <p:nvPr/>
        </p:nvSpPr>
        <p:spPr>
          <a:xfrm>
            <a:off x="6389036" y="3365087"/>
            <a:ext cx="624335" cy="388847"/>
          </a:xfrm>
          <a:prstGeom prst="wedgeEllipseCallout">
            <a:avLst>
              <a:gd name="adj1" fmla="val -141764"/>
              <a:gd name="adj2" fmla="val 9396"/>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p>
        </p:txBody>
      </p:sp>
      <p:sp>
        <p:nvSpPr>
          <p:cNvPr id="33" name="TextBox 32">
            <a:extLst>
              <a:ext uri="{FF2B5EF4-FFF2-40B4-BE49-F238E27FC236}">
                <a16:creationId xmlns:a16="http://schemas.microsoft.com/office/drawing/2014/main" id="{C1E30A0E-8E7E-5318-81EE-167C1989AF08}"/>
              </a:ext>
            </a:extLst>
          </p:cNvPr>
          <p:cNvSpPr txBox="1"/>
          <p:nvPr/>
        </p:nvSpPr>
        <p:spPr>
          <a:xfrm>
            <a:off x="6340020" y="3390477"/>
            <a:ext cx="740908" cy="369332"/>
          </a:xfrm>
          <a:prstGeom prst="rect">
            <a:avLst/>
          </a:prstGeom>
          <a:noFill/>
        </p:spPr>
        <p:txBody>
          <a:bodyPr wrap="none" rtlCol="0">
            <a:spAutoFit/>
          </a:bodyPr>
          <a:lstStyle/>
          <a:p>
            <a:pPr algn="ctr"/>
            <a:r>
              <a:rPr lang="en-US" sz="900" dirty="0"/>
              <a:t>Reflection</a:t>
            </a:r>
            <a:br>
              <a:rPr lang="en-US" sz="900" dirty="0"/>
            </a:br>
            <a:r>
              <a:rPr lang="en-US" sz="900" dirty="0"/>
              <a:t>skills</a:t>
            </a:r>
          </a:p>
        </p:txBody>
      </p:sp>
      <p:sp>
        <p:nvSpPr>
          <p:cNvPr id="34" name="Oval Callout 33">
            <a:extLst>
              <a:ext uri="{FF2B5EF4-FFF2-40B4-BE49-F238E27FC236}">
                <a16:creationId xmlns:a16="http://schemas.microsoft.com/office/drawing/2014/main" id="{A2F27991-DED0-674B-2510-C4B6B4EB6B73}"/>
              </a:ext>
            </a:extLst>
          </p:cNvPr>
          <p:cNvSpPr/>
          <p:nvPr/>
        </p:nvSpPr>
        <p:spPr>
          <a:xfrm>
            <a:off x="4577089" y="1661585"/>
            <a:ext cx="624335" cy="388847"/>
          </a:xfrm>
          <a:prstGeom prst="wedgeEllipseCallout">
            <a:avLst>
              <a:gd name="adj1" fmla="val 42996"/>
              <a:gd name="adj2" fmla="val 9825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p>
        </p:txBody>
      </p:sp>
      <p:sp>
        <p:nvSpPr>
          <p:cNvPr id="35" name="TextBox 34">
            <a:extLst>
              <a:ext uri="{FF2B5EF4-FFF2-40B4-BE49-F238E27FC236}">
                <a16:creationId xmlns:a16="http://schemas.microsoft.com/office/drawing/2014/main" id="{9B2FF405-63C6-3A85-F1EB-8CC61CABA7D3}"/>
              </a:ext>
            </a:extLst>
          </p:cNvPr>
          <p:cNvSpPr txBox="1"/>
          <p:nvPr/>
        </p:nvSpPr>
        <p:spPr>
          <a:xfrm>
            <a:off x="4560134" y="1672235"/>
            <a:ext cx="676788" cy="369332"/>
          </a:xfrm>
          <a:prstGeom prst="rect">
            <a:avLst/>
          </a:prstGeom>
          <a:noFill/>
        </p:spPr>
        <p:txBody>
          <a:bodyPr wrap="none" rtlCol="0">
            <a:spAutoFit/>
          </a:bodyPr>
          <a:lstStyle/>
          <a:p>
            <a:pPr algn="ctr"/>
            <a:r>
              <a:rPr lang="en-US" sz="900" dirty="0"/>
              <a:t>‘Earned’ </a:t>
            </a:r>
            <a:br>
              <a:rPr lang="en-US" sz="900" dirty="0"/>
            </a:br>
            <a:r>
              <a:rPr lang="en-US" sz="900" dirty="0"/>
              <a:t>place</a:t>
            </a:r>
          </a:p>
        </p:txBody>
      </p:sp>
      <p:pic>
        <p:nvPicPr>
          <p:cNvPr id="63" name="Graphic 62" descr="Acorn with solid fill">
            <a:extLst>
              <a:ext uri="{FF2B5EF4-FFF2-40B4-BE49-F238E27FC236}">
                <a16:creationId xmlns:a16="http://schemas.microsoft.com/office/drawing/2014/main" id="{A0CA7373-5397-8BF4-12D5-6F2F1607F4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534031" y="4387526"/>
            <a:ext cx="624335" cy="624335"/>
          </a:xfrm>
          <a:prstGeom prst="rect">
            <a:avLst/>
          </a:prstGeom>
        </p:spPr>
      </p:pic>
      <p:pic>
        <p:nvPicPr>
          <p:cNvPr id="62" name="Graphic 61" descr="Acorn with solid fill">
            <a:extLst>
              <a:ext uri="{FF2B5EF4-FFF2-40B4-BE49-F238E27FC236}">
                <a16:creationId xmlns:a16="http://schemas.microsoft.com/office/drawing/2014/main" id="{8CFA0316-AE14-5D60-47B8-77FC221BE6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2815" y="4380851"/>
            <a:ext cx="623700" cy="623700"/>
          </a:xfrm>
          <a:prstGeom prst="rect">
            <a:avLst/>
          </a:prstGeom>
        </p:spPr>
      </p:pic>
      <p:sp>
        <p:nvSpPr>
          <p:cNvPr id="6" name="TextBox 5">
            <a:extLst>
              <a:ext uri="{FF2B5EF4-FFF2-40B4-BE49-F238E27FC236}">
                <a16:creationId xmlns:a16="http://schemas.microsoft.com/office/drawing/2014/main" id="{873D0438-ED0B-A939-CA51-91B72F754ED2}"/>
              </a:ext>
            </a:extLst>
          </p:cNvPr>
          <p:cNvSpPr txBox="1"/>
          <p:nvPr/>
        </p:nvSpPr>
        <p:spPr>
          <a:xfrm>
            <a:off x="3701030" y="4613645"/>
            <a:ext cx="450764" cy="253916"/>
          </a:xfrm>
          <a:prstGeom prst="rect">
            <a:avLst/>
          </a:prstGeom>
          <a:noFill/>
        </p:spPr>
        <p:txBody>
          <a:bodyPr wrap="none" rtlCol="0">
            <a:spAutoFit/>
          </a:bodyPr>
          <a:lstStyle/>
          <a:p>
            <a:r>
              <a:rPr lang="en-US" sz="1050" b="1" dirty="0">
                <a:solidFill>
                  <a:schemeClr val="accent6">
                    <a:lumMod val="40000"/>
                    <a:lumOff val="60000"/>
                  </a:schemeClr>
                </a:solidFill>
              </a:rPr>
              <a:t>BBC</a:t>
            </a:r>
            <a:endParaRPr lang="en-US" sz="825" b="1" dirty="0">
              <a:solidFill>
                <a:schemeClr val="accent6">
                  <a:lumMod val="40000"/>
                  <a:lumOff val="60000"/>
                </a:schemeClr>
              </a:solidFill>
            </a:endParaRPr>
          </a:p>
        </p:txBody>
      </p:sp>
      <p:sp>
        <p:nvSpPr>
          <p:cNvPr id="7" name="TextBox 6">
            <a:extLst>
              <a:ext uri="{FF2B5EF4-FFF2-40B4-BE49-F238E27FC236}">
                <a16:creationId xmlns:a16="http://schemas.microsoft.com/office/drawing/2014/main" id="{F091C651-C014-3EA4-EC1A-0D3FE48BBE9C}"/>
              </a:ext>
            </a:extLst>
          </p:cNvPr>
          <p:cNvSpPr txBox="1"/>
          <p:nvPr/>
        </p:nvSpPr>
        <p:spPr>
          <a:xfrm>
            <a:off x="5168085" y="4613645"/>
            <a:ext cx="696515" cy="253916"/>
          </a:xfrm>
          <a:prstGeom prst="rect">
            <a:avLst/>
          </a:prstGeom>
          <a:noFill/>
        </p:spPr>
        <p:txBody>
          <a:bodyPr wrap="square" rtlCol="0">
            <a:spAutoFit/>
          </a:bodyPr>
          <a:lstStyle/>
          <a:p>
            <a:r>
              <a:rPr lang="en-US" sz="1050" b="1" dirty="0">
                <a:solidFill>
                  <a:schemeClr val="accent6">
                    <a:lumMod val="40000"/>
                    <a:lumOff val="60000"/>
                  </a:schemeClr>
                </a:solidFill>
              </a:rPr>
              <a:t>A*A*A*</a:t>
            </a:r>
          </a:p>
        </p:txBody>
      </p:sp>
      <p:cxnSp>
        <p:nvCxnSpPr>
          <p:cNvPr id="73" name="Straight Arrow Connector 72">
            <a:extLst>
              <a:ext uri="{FF2B5EF4-FFF2-40B4-BE49-F238E27FC236}">
                <a16:creationId xmlns:a16="http://schemas.microsoft.com/office/drawing/2014/main" id="{CFD8E18B-9072-5790-4C32-2BE600DB1781}"/>
              </a:ext>
            </a:extLst>
          </p:cNvPr>
          <p:cNvCxnSpPr>
            <a:cxnSpLocks/>
            <a:stCxn id="16" idx="2"/>
          </p:cNvCxnSpPr>
          <p:nvPr/>
        </p:nvCxnSpPr>
        <p:spPr>
          <a:xfrm flipH="1">
            <a:off x="3601469" y="1618518"/>
            <a:ext cx="1163799" cy="32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1479DF60-8F06-A0B2-2A81-997E2D9FC0D0}"/>
              </a:ext>
            </a:extLst>
          </p:cNvPr>
          <p:cNvSpPr txBox="1"/>
          <p:nvPr/>
        </p:nvSpPr>
        <p:spPr>
          <a:xfrm>
            <a:off x="84087" y="1994638"/>
            <a:ext cx="2018404" cy="1754326"/>
          </a:xfrm>
          <a:prstGeom prst="rect">
            <a:avLst/>
          </a:prstGeom>
          <a:noFill/>
          <a:ln>
            <a:solidFill>
              <a:schemeClr val="tx1"/>
            </a:solidFill>
          </a:ln>
        </p:spPr>
        <p:txBody>
          <a:bodyPr wrap="square">
            <a:spAutoFit/>
          </a:bodyPr>
          <a:lstStyle/>
          <a:p>
            <a:r>
              <a:rPr lang="en-US" sz="1200" dirty="0">
                <a:cs typeface="Courier New" panose="02070309020205020404" pitchFamily="49" charset="0"/>
              </a:rPr>
              <a:t>“They feel they don’t know enough, or maybe their confidence levels aren’t high enough, or maybe it’s just that people around them aren’t appreciating them enough and making them feel inclusive”</a:t>
            </a:r>
          </a:p>
        </p:txBody>
      </p:sp>
      <p:sp>
        <p:nvSpPr>
          <p:cNvPr id="78" name="TextBox 77">
            <a:extLst>
              <a:ext uri="{FF2B5EF4-FFF2-40B4-BE49-F238E27FC236}">
                <a16:creationId xmlns:a16="http://schemas.microsoft.com/office/drawing/2014/main" id="{7C222D1E-8CBE-6080-CEA0-7BC4D0EEB785}"/>
              </a:ext>
            </a:extLst>
          </p:cNvPr>
          <p:cNvSpPr txBox="1"/>
          <p:nvPr/>
        </p:nvSpPr>
        <p:spPr>
          <a:xfrm>
            <a:off x="84087" y="5283581"/>
            <a:ext cx="8911103" cy="646331"/>
          </a:xfrm>
          <a:prstGeom prst="rect">
            <a:avLst/>
          </a:prstGeom>
          <a:noFill/>
          <a:ln>
            <a:solidFill>
              <a:schemeClr val="tx1"/>
            </a:solidFill>
          </a:ln>
        </p:spPr>
        <p:txBody>
          <a:bodyPr wrap="square">
            <a:spAutoFit/>
          </a:bodyPr>
          <a:lstStyle/>
          <a:p>
            <a:r>
              <a:rPr lang="en-GB" sz="1200" dirty="0">
                <a:ea typeface="Times New Roman" panose="02020603050405020304" pitchFamily="18" charset="0"/>
              </a:rPr>
              <a:t>“So, especially if you applied with let’s say two Bs and a C, you’re </a:t>
            </a:r>
            <a:r>
              <a:rPr lang="en-GB" sz="1200" dirty="0" err="1">
                <a:ea typeface="Times New Roman" panose="02020603050405020304" pitchFamily="18" charset="0"/>
              </a:rPr>
              <a:t>gonna</a:t>
            </a:r>
            <a:r>
              <a:rPr lang="en-GB" sz="1200" dirty="0">
                <a:ea typeface="Times New Roman" panose="02020603050405020304" pitchFamily="18" charset="0"/>
              </a:rPr>
              <a:t> feel a bit overwhelmed when you hear someone else had got three A*s, and they’re doing the same Programme as you.  And I think that’s maybe, where impostor syndrome comes from, where it like </a:t>
            </a:r>
            <a:r>
              <a:rPr lang="en-GB" sz="1200" b="1" dirty="0">
                <a:ea typeface="Times New Roman" panose="02020603050405020304" pitchFamily="18" charset="0"/>
              </a:rPr>
              <a:t>grows</a:t>
            </a:r>
            <a:r>
              <a:rPr lang="en-GB" sz="1200" dirty="0">
                <a:ea typeface="Times New Roman" panose="02020603050405020304" pitchFamily="18" charset="0"/>
              </a:rPr>
              <a:t> from, because you already start feeling inadequate”</a:t>
            </a:r>
            <a:endParaRPr lang="en-GB" sz="1200" dirty="0"/>
          </a:p>
        </p:txBody>
      </p:sp>
      <p:sp>
        <p:nvSpPr>
          <p:cNvPr id="79" name="TextBox 78">
            <a:extLst>
              <a:ext uri="{FF2B5EF4-FFF2-40B4-BE49-F238E27FC236}">
                <a16:creationId xmlns:a16="http://schemas.microsoft.com/office/drawing/2014/main" id="{17A69171-1141-0763-21FC-07523C2D336E}"/>
              </a:ext>
            </a:extLst>
          </p:cNvPr>
          <p:cNvSpPr txBox="1"/>
          <p:nvPr/>
        </p:nvSpPr>
        <p:spPr>
          <a:xfrm>
            <a:off x="6742884" y="1028798"/>
            <a:ext cx="2262319" cy="830997"/>
          </a:xfrm>
          <a:prstGeom prst="rect">
            <a:avLst/>
          </a:prstGeom>
          <a:noFill/>
          <a:ln>
            <a:solidFill>
              <a:schemeClr val="tx1"/>
            </a:solidFill>
          </a:ln>
        </p:spPr>
        <p:txBody>
          <a:bodyPr wrap="square" rtlCol="0">
            <a:spAutoFit/>
          </a:bodyPr>
          <a:lstStyle/>
          <a:p>
            <a:r>
              <a:rPr lang="en-US" sz="1200" dirty="0">
                <a:cs typeface="Courier New" panose="02070309020205020404" pitchFamily="49" charset="0"/>
              </a:rPr>
              <a:t>“I’ve earnt my right to be here […] I’ve done all the work experience; I’ve reflected on it”</a:t>
            </a:r>
          </a:p>
        </p:txBody>
      </p:sp>
      <p:sp>
        <p:nvSpPr>
          <p:cNvPr id="80" name="TextBox 79">
            <a:extLst>
              <a:ext uri="{FF2B5EF4-FFF2-40B4-BE49-F238E27FC236}">
                <a16:creationId xmlns:a16="http://schemas.microsoft.com/office/drawing/2014/main" id="{8983A63C-A9CE-D532-80B4-C029BB7DD8F6}"/>
              </a:ext>
            </a:extLst>
          </p:cNvPr>
          <p:cNvSpPr txBox="1"/>
          <p:nvPr/>
        </p:nvSpPr>
        <p:spPr>
          <a:xfrm>
            <a:off x="7135267" y="2369249"/>
            <a:ext cx="1859923" cy="2862322"/>
          </a:xfrm>
          <a:prstGeom prst="rect">
            <a:avLst/>
          </a:prstGeom>
          <a:noFill/>
          <a:ln>
            <a:solidFill>
              <a:schemeClr val="tx1"/>
            </a:solidFill>
          </a:ln>
        </p:spPr>
        <p:txBody>
          <a:bodyPr wrap="square" rtlCol="0">
            <a:spAutoFit/>
          </a:bodyPr>
          <a:lstStyle/>
          <a:p>
            <a:r>
              <a:rPr lang="en-US" sz="1200" dirty="0">
                <a:cs typeface="Courier New" panose="02070309020205020404" pitchFamily="49" charset="0"/>
              </a:rPr>
              <a:t>“But that’s why it’s so important to learn from your experiences and talk to people around you and get the support from people who’ve gone through the situations that you’ve gone through, that you’re going through, to be able to overcome these kinds of issues, these kinds of problems.”</a:t>
            </a:r>
          </a:p>
        </p:txBody>
      </p:sp>
      <p:sp>
        <p:nvSpPr>
          <p:cNvPr id="83" name="TextBox 82">
            <a:extLst>
              <a:ext uri="{FF2B5EF4-FFF2-40B4-BE49-F238E27FC236}">
                <a16:creationId xmlns:a16="http://schemas.microsoft.com/office/drawing/2014/main" id="{318F3C25-F8BD-991F-8C89-0535C2946A3D}"/>
              </a:ext>
            </a:extLst>
          </p:cNvPr>
          <p:cNvSpPr txBox="1"/>
          <p:nvPr/>
        </p:nvSpPr>
        <p:spPr>
          <a:xfrm>
            <a:off x="87037" y="4127388"/>
            <a:ext cx="2226468" cy="1015663"/>
          </a:xfrm>
          <a:prstGeom prst="rect">
            <a:avLst/>
          </a:prstGeom>
          <a:noFill/>
          <a:ln>
            <a:solidFill>
              <a:schemeClr val="tx1"/>
            </a:solidFill>
          </a:ln>
        </p:spPr>
        <p:txBody>
          <a:bodyPr wrap="square" rtlCol="0">
            <a:spAutoFit/>
          </a:bodyPr>
          <a:lstStyle/>
          <a:p>
            <a:r>
              <a:rPr lang="en-US" sz="1200" dirty="0">
                <a:cs typeface="Courier New" panose="02070309020205020404" pitchFamily="49" charset="0"/>
              </a:rPr>
              <a:t>“It’s about the whole range of reasons, the whole story behind it, the narrative that makes them feel inadequate.”</a:t>
            </a:r>
          </a:p>
        </p:txBody>
      </p:sp>
      <p:sp>
        <p:nvSpPr>
          <p:cNvPr id="11" name="Title 1">
            <a:extLst>
              <a:ext uri="{FF2B5EF4-FFF2-40B4-BE49-F238E27FC236}">
                <a16:creationId xmlns:a16="http://schemas.microsoft.com/office/drawing/2014/main" id="{1C3FE2CB-3CD2-E7C7-B0B8-0BECE9B922A8}"/>
              </a:ext>
            </a:extLst>
          </p:cNvPr>
          <p:cNvSpPr txBox="1">
            <a:spLocks/>
          </p:cNvSpPr>
          <p:nvPr/>
        </p:nvSpPr>
        <p:spPr>
          <a:xfrm>
            <a:off x="141107" y="1007265"/>
            <a:ext cx="1957117" cy="616435"/>
          </a:xfrm>
          <a:prstGeom prst="rect">
            <a:avLst/>
          </a:prstGeom>
          <a:solidFill>
            <a:srgbClr val="404040"/>
          </a:solidFill>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solidFill>
                  <a:schemeClr val="bg1"/>
                </a:solidFill>
              </a:rPr>
              <a:t>P5: Zaman</a:t>
            </a:r>
          </a:p>
        </p:txBody>
      </p:sp>
      <p:sp>
        <p:nvSpPr>
          <p:cNvPr id="14" name="Triangle 13">
            <a:extLst>
              <a:ext uri="{FF2B5EF4-FFF2-40B4-BE49-F238E27FC236}">
                <a16:creationId xmlns:a16="http://schemas.microsoft.com/office/drawing/2014/main" id="{339D4E9D-04DC-495B-D638-8137897D5C12}"/>
              </a:ext>
            </a:extLst>
          </p:cNvPr>
          <p:cNvSpPr/>
          <p:nvPr/>
        </p:nvSpPr>
        <p:spPr>
          <a:xfrm rot="5400000">
            <a:off x="1915398" y="1199719"/>
            <a:ext cx="615599" cy="249947"/>
          </a:xfrm>
          <a:prstGeom prst="triangle">
            <a:avLst>
              <a:gd name="adj" fmla="val 48945"/>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311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P spid="34" grpId="0" animBg="1"/>
      <p:bldP spid="35" grpId="0"/>
      <p:bldP spid="6" grpId="0"/>
      <p:bldP spid="7" grpId="0"/>
      <p:bldP spid="77" grpId="0" animBg="1"/>
      <p:bldP spid="78" grpId="0" animBg="1"/>
      <p:bldP spid="79" grpId="0" animBg="1"/>
      <p:bldP spid="80" grpId="0" animBg="1"/>
      <p:bldP spid="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D83C-9405-A9BF-781D-34F772B7F125}"/>
              </a:ext>
            </a:extLst>
          </p:cNvPr>
          <p:cNvSpPr>
            <a:spLocks noGrp="1"/>
          </p:cNvSpPr>
          <p:nvPr>
            <p:ph type="title"/>
          </p:nvPr>
        </p:nvSpPr>
        <p:spPr>
          <a:xfrm>
            <a:off x="468313" y="1340768"/>
            <a:ext cx="8136904" cy="936104"/>
          </a:xfrm>
        </p:spPr>
        <p:txBody>
          <a:bodyPr/>
          <a:lstStyle/>
          <a:p>
            <a:r>
              <a:rPr lang="en-US" b="1" dirty="0"/>
              <a:t>The Research: </a:t>
            </a:r>
            <a:br>
              <a:rPr lang="en-US" dirty="0"/>
            </a:br>
            <a:r>
              <a:rPr lang="en-US" sz="2800" dirty="0"/>
              <a:t>Impostor Syndrome in Medical Students from </a:t>
            </a:r>
            <a:br>
              <a:rPr lang="en-US" sz="2800" dirty="0"/>
            </a:br>
            <a:r>
              <a:rPr lang="en-US" sz="2800" dirty="0"/>
              <a:t>Low Socio-Economic Backgrounds: </a:t>
            </a:r>
            <a:br>
              <a:rPr lang="en-US" sz="2800" dirty="0"/>
            </a:br>
            <a:r>
              <a:rPr lang="en-US" sz="2800" dirty="0"/>
              <a:t>An Interpretative Phenomenological Analysis </a:t>
            </a:r>
            <a:endParaRPr lang="en-GB" dirty="0"/>
          </a:p>
        </p:txBody>
      </p:sp>
      <p:sp>
        <p:nvSpPr>
          <p:cNvPr id="3" name="Text Placeholder 2">
            <a:extLst>
              <a:ext uri="{FF2B5EF4-FFF2-40B4-BE49-F238E27FC236}">
                <a16:creationId xmlns:a16="http://schemas.microsoft.com/office/drawing/2014/main" id="{F6C511D4-A2CF-860F-64F6-A110E061BDE2}"/>
              </a:ext>
            </a:extLst>
          </p:cNvPr>
          <p:cNvSpPr>
            <a:spLocks noGrp="1"/>
          </p:cNvSpPr>
          <p:nvPr>
            <p:ph type="body" sz="quarter" idx="10"/>
          </p:nvPr>
        </p:nvSpPr>
        <p:spPr>
          <a:xfrm>
            <a:off x="353758" y="2464941"/>
            <a:ext cx="8135937" cy="4393059"/>
          </a:xfrm>
        </p:spPr>
        <p:txBody>
          <a:bodyPr/>
          <a:lstStyle/>
          <a:p>
            <a:endParaRPr lang="en-GB" dirty="0"/>
          </a:p>
        </p:txBody>
      </p:sp>
    </p:spTree>
    <p:extLst>
      <p:ext uri="{BB962C8B-B14F-4D97-AF65-F5344CB8AC3E}">
        <p14:creationId xmlns:p14="http://schemas.microsoft.com/office/powerpoint/2010/main" val="285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D83C-9405-A9BF-781D-34F772B7F125}"/>
              </a:ext>
            </a:extLst>
          </p:cNvPr>
          <p:cNvSpPr>
            <a:spLocks noGrp="1"/>
          </p:cNvSpPr>
          <p:nvPr>
            <p:ph type="title"/>
          </p:nvPr>
        </p:nvSpPr>
        <p:spPr>
          <a:xfrm>
            <a:off x="468313" y="1340768"/>
            <a:ext cx="8136904" cy="936104"/>
          </a:xfrm>
        </p:spPr>
        <p:txBody>
          <a:bodyPr/>
          <a:lstStyle/>
          <a:p>
            <a:r>
              <a:rPr lang="en-US" b="1" dirty="0"/>
              <a:t>The Research: </a:t>
            </a:r>
            <a:br>
              <a:rPr lang="en-US" dirty="0"/>
            </a:br>
            <a:r>
              <a:rPr lang="en-US" sz="2800" b="1" dirty="0"/>
              <a:t>Impostor Syndrome </a:t>
            </a:r>
            <a:r>
              <a:rPr lang="en-US" sz="2800" dirty="0"/>
              <a:t>in Medical Students from </a:t>
            </a:r>
            <a:br>
              <a:rPr lang="en-US" sz="2800" dirty="0"/>
            </a:br>
            <a:r>
              <a:rPr lang="en-US" sz="2800" dirty="0"/>
              <a:t>Low Socio-Economic Backgrounds: </a:t>
            </a:r>
            <a:br>
              <a:rPr lang="en-US" sz="2800" dirty="0"/>
            </a:br>
            <a:r>
              <a:rPr lang="en-US" sz="2800" dirty="0"/>
              <a:t>An Interpretative Phenomenological Analysis </a:t>
            </a:r>
            <a:endParaRPr lang="en-GB" dirty="0"/>
          </a:p>
        </p:txBody>
      </p:sp>
      <p:sp>
        <p:nvSpPr>
          <p:cNvPr id="3" name="Text Placeholder 2">
            <a:extLst>
              <a:ext uri="{FF2B5EF4-FFF2-40B4-BE49-F238E27FC236}">
                <a16:creationId xmlns:a16="http://schemas.microsoft.com/office/drawing/2014/main" id="{F6C511D4-A2CF-860F-64F6-A110E061BDE2}"/>
              </a:ext>
            </a:extLst>
          </p:cNvPr>
          <p:cNvSpPr>
            <a:spLocks noGrp="1"/>
          </p:cNvSpPr>
          <p:nvPr>
            <p:ph type="body" sz="quarter" idx="10"/>
          </p:nvPr>
        </p:nvSpPr>
        <p:spPr>
          <a:xfrm>
            <a:off x="353758" y="2464941"/>
            <a:ext cx="8135937" cy="4393059"/>
          </a:xfrm>
        </p:spPr>
        <p:txBody>
          <a:bodyPr/>
          <a:lstStyle/>
          <a:p>
            <a:r>
              <a:rPr lang="en-US" sz="1800" dirty="0"/>
              <a:t>Impostor Syndrome </a:t>
            </a:r>
            <a:r>
              <a:rPr lang="en-GB" sz="1800" dirty="0"/>
              <a:t>describes the feeling that one doesn’t deserve their achievements or status, and that their success is due to luck, trickery or even clerical errors, rather than their own hard work and ability. </a:t>
            </a:r>
          </a:p>
          <a:p>
            <a:pPr>
              <a:lnSpc>
                <a:spcPct val="100000"/>
              </a:lnSpc>
            </a:pPr>
            <a:r>
              <a:rPr lang="en-GB" sz="1800" dirty="0">
                <a:solidFill>
                  <a:schemeClr val="bg2">
                    <a:lumMod val="60000"/>
                    <a:lumOff val="40000"/>
                  </a:schemeClr>
                </a:solidFill>
              </a:rPr>
              <a:t>It is worth studying because it:</a:t>
            </a:r>
            <a:endParaRPr lang="en-US" sz="1800" dirty="0">
              <a:solidFill>
                <a:schemeClr val="bg2">
                  <a:lumMod val="60000"/>
                  <a:lumOff val="40000"/>
                </a:schemeClr>
              </a:solidFill>
            </a:endParaRPr>
          </a:p>
          <a:p>
            <a:pPr lvl="1">
              <a:lnSpc>
                <a:spcPct val="100000"/>
              </a:lnSpc>
            </a:pPr>
            <a:r>
              <a:rPr lang="en-US" sz="1600" dirty="0">
                <a:solidFill>
                  <a:schemeClr val="bg2">
                    <a:lumMod val="60000"/>
                    <a:lumOff val="40000"/>
                  </a:schemeClr>
                </a:solidFill>
              </a:rPr>
              <a:t>Has clear links with anxiety and depression</a:t>
            </a:r>
          </a:p>
          <a:p>
            <a:pPr lvl="1">
              <a:lnSpc>
                <a:spcPct val="100000"/>
              </a:lnSpc>
            </a:pPr>
            <a:r>
              <a:rPr lang="en-US" sz="1600" dirty="0">
                <a:solidFill>
                  <a:schemeClr val="bg2">
                    <a:lumMod val="60000"/>
                    <a:lumOff val="40000"/>
                  </a:schemeClr>
                </a:solidFill>
              </a:rPr>
              <a:t>Disproportionately affects medical students</a:t>
            </a:r>
          </a:p>
          <a:p>
            <a:pPr lvl="1">
              <a:lnSpc>
                <a:spcPct val="100000"/>
              </a:lnSpc>
            </a:pPr>
            <a:r>
              <a:rPr lang="en-US" sz="1600" dirty="0">
                <a:solidFill>
                  <a:schemeClr val="bg2">
                    <a:lumMod val="60000"/>
                    <a:lumOff val="40000"/>
                  </a:schemeClr>
                </a:solidFill>
              </a:rPr>
              <a:t>Disproportionately affects students from minority backgrounds</a:t>
            </a:r>
          </a:p>
          <a:p>
            <a:pPr>
              <a:lnSpc>
                <a:spcPct val="100000"/>
              </a:lnSpc>
            </a:pPr>
            <a:r>
              <a:rPr lang="en-US" sz="1800" dirty="0">
                <a:solidFill>
                  <a:schemeClr val="bg2">
                    <a:lumMod val="60000"/>
                    <a:lumOff val="40000"/>
                  </a:schemeClr>
                </a:solidFill>
              </a:rPr>
              <a:t>IPA is a qualitative approach to research through which we examine how people make sense of their own experiences.</a:t>
            </a:r>
          </a:p>
        </p:txBody>
      </p:sp>
    </p:spTree>
    <p:extLst>
      <p:ext uri="{BB962C8B-B14F-4D97-AF65-F5344CB8AC3E}">
        <p14:creationId xmlns:p14="http://schemas.microsoft.com/office/powerpoint/2010/main" val="117420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D83C-9405-A9BF-781D-34F772B7F125}"/>
              </a:ext>
            </a:extLst>
          </p:cNvPr>
          <p:cNvSpPr>
            <a:spLocks noGrp="1"/>
          </p:cNvSpPr>
          <p:nvPr>
            <p:ph type="title"/>
          </p:nvPr>
        </p:nvSpPr>
        <p:spPr>
          <a:xfrm>
            <a:off x="468313" y="1340768"/>
            <a:ext cx="8136904" cy="936104"/>
          </a:xfrm>
        </p:spPr>
        <p:txBody>
          <a:bodyPr/>
          <a:lstStyle/>
          <a:p>
            <a:r>
              <a:rPr lang="en-US" b="1" dirty="0"/>
              <a:t>The Research: </a:t>
            </a:r>
            <a:br>
              <a:rPr lang="en-US" dirty="0"/>
            </a:br>
            <a:r>
              <a:rPr lang="en-US" sz="2800" dirty="0"/>
              <a:t>Impostor Syndrome in </a:t>
            </a:r>
            <a:r>
              <a:rPr lang="en-US" sz="2800" b="1" dirty="0"/>
              <a:t>Medical Students from </a:t>
            </a:r>
            <a:br>
              <a:rPr lang="en-US" sz="2800" b="1" dirty="0"/>
            </a:br>
            <a:r>
              <a:rPr lang="en-US" sz="2800" b="1" dirty="0"/>
              <a:t>Low Socio-Economic Backgrounds</a:t>
            </a:r>
            <a:r>
              <a:rPr lang="en-US" sz="2800" dirty="0"/>
              <a:t>: </a:t>
            </a:r>
            <a:br>
              <a:rPr lang="en-US" sz="2800" dirty="0"/>
            </a:br>
            <a:r>
              <a:rPr lang="en-US" sz="2800" dirty="0"/>
              <a:t>An Interpretative Phenomenological Analysis </a:t>
            </a:r>
            <a:endParaRPr lang="en-GB" dirty="0"/>
          </a:p>
        </p:txBody>
      </p:sp>
      <p:sp>
        <p:nvSpPr>
          <p:cNvPr id="3" name="Text Placeholder 2">
            <a:extLst>
              <a:ext uri="{FF2B5EF4-FFF2-40B4-BE49-F238E27FC236}">
                <a16:creationId xmlns:a16="http://schemas.microsoft.com/office/drawing/2014/main" id="{F6C511D4-A2CF-860F-64F6-A110E061BDE2}"/>
              </a:ext>
            </a:extLst>
          </p:cNvPr>
          <p:cNvSpPr>
            <a:spLocks noGrp="1"/>
          </p:cNvSpPr>
          <p:nvPr>
            <p:ph type="body" sz="quarter" idx="10"/>
          </p:nvPr>
        </p:nvSpPr>
        <p:spPr>
          <a:xfrm>
            <a:off x="353758" y="2464941"/>
            <a:ext cx="8135937" cy="4393059"/>
          </a:xfrm>
        </p:spPr>
        <p:txBody>
          <a:bodyPr/>
          <a:lstStyle/>
          <a:p>
            <a:r>
              <a:rPr lang="en-US" sz="1800" dirty="0">
                <a:solidFill>
                  <a:schemeClr val="bg2">
                    <a:lumMod val="60000"/>
                    <a:lumOff val="40000"/>
                  </a:schemeClr>
                </a:solidFill>
              </a:rPr>
              <a:t>Impostor Syndrome </a:t>
            </a:r>
            <a:r>
              <a:rPr lang="en-GB" sz="1800" dirty="0">
                <a:solidFill>
                  <a:schemeClr val="bg2">
                    <a:lumMod val="60000"/>
                    <a:lumOff val="40000"/>
                  </a:schemeClr>
                </a:solidFill>
              </a:rPr>
              <a:t>describes the feeling that one doesn’t deserve their achievements or status, and that their success is due to luck, trickery or even clerical errors, rather than their own hard work and ability. </a:t>
            </a:r>
          </a:p>
          <a:p>
            <a:pPr>
              <a:lnSpc>
                <a:spcPct val="100000"/>
              </a:lnSpc>
            </a:pPr>
            <a:r>
              <a:rPr lang="en-GB" sz="1800" dirty="0"/>
              <a:t>It is worth studying because it:</a:t>
            </a:r>
            <a:endParaRPr lang="en-US" sz="1800" dirty="0"/>
          </a:p>
          <a:p>
            <a:pPr lvl="1">
              <a:lnSpc>
                <a:spcPct val="100000"/>
              </a:lnSpc>
            </a:pPr>
            <a:r>
              <a:rPr lang="en-US" sz="1600" dirty="0"/>
              <a:t>Has clear links with anxiety and depression</a:t>
            </a:r>
          </a:p>
          <a:p>
            <a:pPr lvl="1">
              <a:lnSpc>
                <a:spcPct val="100000"/>
              </a:lnSpc>
            </a:pPr>
            <a:r>
              <a:rPr lang="en-US" sz="1600" dirty="0"/>
              <a:t>Disproportionately affects medical students</a:t>
            </a:r>
          </a:p>
          <a:p>
            <a:pPr lvl="1">
              <a:lnSpc>
                <a:spcPct val="100000"/>
              </a:lnSpc>
            </a:pPr>
            <a:r>
              <a:rPr lang="en-US" sz="1600" dirty="0"/>
              <a:t>Disproportionately affects students from minority backgrounds</a:t>
            </a:r>
          </a:p>
          <a:p>
            <a:pPr>
              <a:lnSpc>
                <a:spcPct val="100000"/>
              </a:lnSpc>
            </a:pPr>
            <a:r>
              <a:rPr lang="en-US" sz="1800" dirty="0">
                <a:solidFill>
                  <a:schemeClr val="bg2">
                    <a:lumMod val="60000"/>
                    <a:lumOff val="40000"/>
                  </a:schemeClr>
                </a:solidFill>
              </a:rPr>
              <a:t>IPA is a qualitative approach to research through which we examine how people make sense of their own experiences</a:t>
            </a:r>
            <a:r>
              <a:rPr lang="en-US" dirty="0">
                <a:solidFill>
                  <a:schemeClr val="bg2">
                    <a:lumMod val="60000"/>
                    <a:lumOff val="40000"/>
                  </a:schemeClr>
                </a:solidFill>
              </a:rPr>
              <a:t>.</a:t>
            </a:r>
          </a:p>
        </p:txBody>
      </p:sp>
    </p:spTree>
    <p:extLst>
      <p:ext uri="{BB962C8B-B14F-4D97-AF65-F5344CB8AC3E}">
        <p14:creationId xmlns:p14="http://schemas.microsoft.com/office/powerpoint/2010/main" val="276989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D83C-9405-A9BF-781D-34F772B7F125}"/>
              </a:ext>
            </a:extLst>
          </p:cNvPr>
          <p:cNvSpPr>
            <a:spLocks noGrp="1"/>
          </p:cNvSpPr>
          <p:nvPr>
            <p:ph type="title"/>
          </p:nvPr>
        </p:nvSpPr>
        <p:spPr>
          <a:xfrm>
            <a:off x="468313" y="1340768"/>
            <a:ext cx="8136904" cy="936104"/>
          </a:xfrm>
        </p:spPr>
        <p:txBody>
          <a:bodyPr/>
          <a:lstStyle/>
          <a:p>
            <a:r>
              <a:rPr lang="en-US" b="1" dirty="0"/>
              <a:t>The Research: </a:t>
            </a:r>
            <a:br>
              <a:rPr lang="en-US" dirty="0"/>
            </a:br>
            <a:r>
              <a:rPr lang="en-US" sz="2800" dirty="0"/>
              <a:t>Impostor Syndrome in Medical Students from </a:t>
            </a:r>
            <a:br>
              <a:rPr lang="en-US" sz="2800" dirty="0"/>
            </a:br>
            <a:r>
              <a:rPr lang="en-US" sz="2800" dirty="0"/>
              <a:t>Low Socio-Economic Backgrounds: </a:t>
            </a:r>
            <a:br>
              <a:rPr lang="en-US" sz="2800" dirty="0"/>
            </a:br>
            <a:r>
              <a:rPr lang="en-US" sz="2800" dirty="0"/>
              <a:t>An </a:t>
            </a:r>
            <a:r>
              <a:rPr lang="en-US" sz="2800" b="1" dirty="0"/>
              <a:t>Interpretative Phenomenological Analysis </a:t>
            </a:r>
            <a:endParaRPr lang="en-GB" b="1" dirty="0"/>
          </a:p>
        </p:txBody>
      </p:sp>
      <p:sp>
        <p:nvSpPr>
          <p:cNvPr id="3" name="Text Placeholder 2">
            <a:extLst>
              <a:ext uri="{FF2B5EF4-FFF2-40B4-BE49-F238E27FC236}">
                <a16:creationId xmlns:a16="http://schemas.microsoft.com/office/drawing/2014/main" id="{F6C511D4-A2CF-860F-64F6-A110E061BDE2}"/>
              </a:ext>
            </a:extLst>
          </p:cNvPr>
          <p:cNvSpPr>
            <a:spLocks noGrp="1"/>
          </p:cNvSpPr>
          <p:nvPr>
            <p:ph type="body" sz="quarter" idx="10"/>
          </p:nvPr>
        </p:nvSpPr>
        <p:spPr>
          <a:xfrm>
            <a:off x="353758" y="2464941"/>
            <a:ext cx="8135937" cy="4393059"/>
          </a:xfrm>
        </p:spPr>
        <p:txBody>
          <a:bodyPr/>
          <a:lstStyle/>
          <a:p>
            <a:r>
              <a:rPr lang="en-US" sz="1800" dirty="0">
                <a:solidFill>
                  <a:schemeClr val="bg2">
                    <a:lumMod val="60000"/>
                    <a:lumOff val="40000"/>
                  </a:schemeClr>
                </a:solidFill>
              </a:rPr>
              <a:t>Impostor Syndrome </a:t>
            </a:r>
            <a:r>
              <a:rPr lang="en-GB" sz="1800" dirty="0">
                <a:solidFill>
                  <a:schemeClr val="bg2">
                    <a:lumMod val="60000"/>
                    <a:lumOff val="40000"/>
                  </a:schemeClr>
                </a:solidFill>
              </a:rPr>
              <a:t>describes the feeling that one doesn’t deserve their achievements or status, and that their success is due to luck, trickery or even clerical errors, rather than their own hard work and ability. </a:t>
            </a:r>
          </a:p>
          <a:p>
            <a:pPr>
              <a:lnSpc>
                <a:spcPct val="100000"/>
              </a:lnSpc>
            </a:pPr>
            <a:r>
              <a:rPr lang="en-GB" sz="1800" dirty="0">
                <a:solidFill>
                  <a:schemeClr val="bg2">
                    <a:lumMod val="60000"/>
                    <a:lumOff val="40000"/>
                  </a:schemeClr>
                </a:solidFill>
              </a:rPr>
              <a:t>It is worth studying because it:</a:t>
            </a:r>
            <a:endParaRPr lang="en-US" sz="1800" dirty="0">
              <a:solidFill>
                <a:schemeClr val="bg2">
                  <a:lumMod val="60000"/>
                  <a:lumOff val="40000"/>
                </a:schemeClr>
              </a:solidFill>
            </a:endParaRPr>
          </a:p>
          <a:p>
            <a:pPr lvl="1">
              <a:lnSpc>
                <a:spcPct val="100000"/>
              </a:lnSpc>
            </a:pPr>
            <a:r>
              <a:rPr lang="en-US" sz="1600" dirty="0">
                <a:solidFill>
                  <a:schemeClr val="bg2">
                    <a:lumMod val="60000"/>
                    <a:lumOff val="40000"/>
                  </a:schemeClr>
                </a:solidFill>
              </a:rPr>
              <a:t>Has clear links with anxiety and depression</a:t>
            </a:r>
          </a:p>
          <a:p>
            <a:pPr lvl="1">
              <a:lnSpc>
                <a:spcPct val="100000"/>
              </a:lnSpc>
            </a:pPr>
            <a:r>
              <a:rPr lang="en-US" sz="1600" dirty="0">
                <a:solidFill>
                  <a:schemeClr val="bg2">
                    <a:lumMod val="60000"/>
                    <a:lumOff val="40000"/>
                  </a:schemeClr>
                </a:solidFill>
              </a:rPr>
              <a:t>Disproportionately affects medical students</a:t>
            </a:r>
          </a:p>
          <a:p>
            <a:pPr lvl="1">
              <a:lnSpc>
                <a:spcPct val="100000"/>
              </a:lnSpc>
            </a:pPr>
            <a:r>
              <a:rPr lang="en-US" sz="1600" dirty="0">
                <a:solidFill>
                  <a:schemeClr val="bg2">
                    <a:lumMod val="60000"/>
                    <a:lumOff val="40000"/>
                  </a:schemeClr>
                </a:solidFill>
              </a:rPr>
              <a:t>Disproportionately affects students from minority backgrounds</a:t>
            </a:r>
          </a:p>
          <a:p>
            <a:pPr>
              <a:lnSpc>
                <a:spcPct val="100000"/>
              </a:lnSpc>
            </a:pPr>
            <a:r>
              <a:rPr lang="en-US" sz="1800" dirty="0"/>
              <a:t>IPA is a qualitative approach to research through which we examine how people make sense of their own experiences.</a:t>
            </a:r>
          </a:p>
        </p:txBody>
      </p:sp>
    </p:spTree>
    <p:extLst>
      <p:ext uri="{BB962C8B-B14F-4D97-AF65-F5344CB8AC3E}">
        <p14:creationId xmlns:p14="http://schemas.microsoft.com/office/powerpoint/2010/main" val="93385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136904" cy="936104"/>
          </a:xfrm>
        </p:spPr>
        <p:txBody>
          <a:bodyPr/>
          <a:lstStyle/>
          <a:p>
            <a:r>
              <a:rPr lang="en-US" dirty="0"/>
              <a:t>Where does Poetry fit into it?</a:t>
            </a:r>
          </a:p>
        </p:txBody>
      </p:sp>
      <p:sp>
        <p:nvSpPr>
          <p:cNvPr id="3" name="Text Placeholder 2"/>
          <p:cNvSpPr>
            <a:spLocks noGrp="1"/>
          </p:cNvSpPr>
          <p:nvPr>
            <p:ph type="body" sz="quarter" idx="10"/>
          </p:nvPr>
        </p:nvSpPr>
        <p:spPr>
          <a:xfrm>
            <a:off x="341006" y="1412776"/>
            <a:ext cx="8551474" cy="4393059"/>
          </a:xfrm>
        </p:spPr>
        <p:txBody>
          <a:bodyPr/>
          <a:lstStyle/>
          <a:p>
            <a:r>
              <a:rPr lang="en-US" dirty="0"/>
              <a:t>Data for IPA studies are usually collected using semi-structured interviews with a small homogenous sample of participants.</a:t>
            </a:r>
          </a:p>
          <a:p>
            <a:r>
              <a:rPr lang="en-US" dirty="0"/>
              <a:t>These data are explored and </a:t>
            </a:r>
            <a:r>
              <a:rPr lang="en-GB" dirty="0"/>
              <a:t>analysed</a:t>
            </a:r>
            <a:r>
              <a:rPr lang="en-US" dirty="0"/>
              <a:t> with focus on 3 elements</a:t>
            </a:r>
            <a:r>
              <a:rPr lang="en-US" dirty="0">
                <a:solidFill>
                  <a:schemeClr val="tx1"/>
                </a:solidFill>
              </a:rPr>
              <a:t>:</a:t>
            </a:r>
          </a:p>
          <a:p>
            <a:endParaRPr lang="en-US" dirty="0"/>
          </a:p>
          <a:p>
            <a:endParaRPr lang="en-US" dirty="0"/>
          </a:p>
        </p:txBody>
      </p:sp>
      <p:pic>
        <p:nvPicPr>
          <p:cNvPr id="5" name="Picture 4">
            <a:extLst>
              <a:ext uri="{FF2B5EF4-FFF2-40B4-BE49-F238E27FC236}">
                <a16:creationId xmlns:a16="http://schemas.microsoft.com/office/drawing/2014/main" id="{DFAF7872-D074-2D62-057F-1D9EEB91E835}"/>
              </a:ext>
            </a:extLst>
          </p:cNvPr>
          <p:cNvPicPr>
            <a:picLocks noChangeAspect="1"/>
          </p:cNvPicPr>
          <p:nvPr/>
        </p:nvPicPr>
        <p:blipFill>
          <a:blip r:embed="rId4"/>
          <a:stretch>
            <a:fillRect/>
          </a:stretch>
        </p:blipFill>
        <p:spPr>
          <a:xfrm>
            <a:off x="0" y="3402225"/>
            <a:ext cx="9144000" cy="2331031"/>
          </a:xfrm>
          <a:prstGeom prst="rect">
            <a:avLst/>
          </a:prstGeom>
        </p:spPr>
      </p:pic>
      <p:sp>
        <p:nvSpPr>
          <p:cNvPr id="6" name="Oval 5">
            <a:extLst>
              <a:ext uri="{FF2B5EF4-FFF2-40B4-BE49-F238E27FC236}">
                <a16:creationId xmlns:a16="http://schemas.microsoft.com/office/drawing/2014/main" id="{81198326-85CD-8945-F3B8-BB5B31B93F7D}"/>
              </a:ext>
            </a:extLst>
          </p:cNvPr>
          <p:cNvSpPr/>
          <p:nvPr/>
        </p:nvSpPr>
        <p:spPr>
          <a:xfrm>
            <a:off x="6588224" y="3212976"/>
            <a:ext cx="2088232" cy="201622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4356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B63A-7EEF-3711-B98B-F8A6B6B2C423}"/>
              </a:ext>
            </a:extLst>
          </p:cNvPr>
          <p:cNvSpPr>
            <a:spLocks noGrp="1"/>
          </p:cNvSpPr>
          <p:nvPr>
            <p:ph type="title"/>
          </p:nvPr>
        </p:nvSpPr>
        <p:spPr>
          <a:xfrm>
            <a:off x="467544" y="188913"/>
            <a:ext cx="8136904" cy="936104"/>
          </a:xfrm>
        </p:spPr>
        <p:txBody>
          <a:bodyPr/>
          <a:lstStyle/>
          <a:p>
            <a:r>
              <a:rPr lang="en-US" dirty="0"/>
              <a:t>Poetry in qualitative research</a:t>
            </a:r>
            <a:endParaRPr lang="en-GB" dirty="0"/>
          </a:p>
        </p:txBody>
      </p:sp>
      <p:sp>
        <p:nvSpPr>
          <p:cNvPr id="3" name="Text Placeholder 2">
            <a:extLst>
              <a:ext uri="{FF2B5EF4-FFF2-40B4-BE49-F238E27FC236}">
                <a16:creationId xmlns:a16="http://schemas.microsoft.com/office/drawing/2014/main" id="{9C3D2864-5081-AC9B-9ACD-657A5EF50198}"/>
              </a:ext>
            </a:extLst>
          </p:cNvPr>
          <p:cNvSpPr>
            <a:spLocks noGrp="1"/>
          </p:cNvSpPr>
          <p:nvPr>
            <p:ph type="body" sz="quarter" idx="10"/>
          </p:nvPr>
        </p:nvSpPr>
        <p:spPr>
          <a:xfrm>
            <a:off x="483730" y="1484785"/>
            <a:ext cx="8135937" cy="2736304"/>
          </a:xfrm>
        </p:spPr>
        <p:txBody>
          <a:bodyPr/>
          <a:lstStyle/>
          <a:p>
            <a:pPr marL="0" indent="0" algn="l">
              <a:buNone/>
            </a:pPr>
            <a:r>
              <a:rPr lang="en-US" b="0" i="0" dirty="0">
                <a:effectLst/>
              </a:rPr>
              <a:t>There are many rationales for using poetic inquiry. </a:t>
            </a:r>
            <a:br>
              <a:rPr lang="en-US" b="0" i="0" dirty="0">
                <a:effectLst/>
              </a:rPr>
            </a:br>
            <a:r>
              <a:rPr lang="en-US" b="0" i="0" dirty="0">
                <a:effectLst/>
              </a:rPr>
              <a:t>Brown et </a:t>
            </a:r>
            <a:r>
              <a:rPr lang="en-US" b="0" i="0" dirty="0" err="1">
                <a:effectLst/>
              </a:rPr>
              <a:t>el</a:t>
            </a:r>
            <a:r>
              <a:rPr lang="en-US" b="0" i="0" dirty="0">
                <a:effectLst/>
              </a:rPr>
              <a:t> (2021) have collated some:</a:t>
            </a:r>
          </a:p>
          <a:p>
            <a:pPr marL="457200" indent="-457200" algn="l">
              <a:buAutoNum type="arabicParenR"/>
            </a:pPr>
            <a:r>
              <a:rPr lang="en-US" b="0" i="0" dirty="0">
                <a:effectLst/>
              </a:rPr>
              <a:t>preservation of participant voice </a:t>
            </a:r>
          </a:p>
          <a:p>
            <a:pPr marL="457200" indent="-457200" algn="l">
              <a:buAutoNum type="arabicParenR"/>
            </a:pPr>
            <a:r>
              <a:rPr lang="en-US" b="0" i="0" dirty="0">
                <a:effectLst/>
              </a:rPr>
              <a:t>explore the relationship between language and meaning </a:t>
            </a:r>
          </a:p>
          <a:p>
            <a:pPr marL="457200" indent="-457200" algn="l">
              <a:buAutoNum type="arabicParenR"/>
            </a:pPr>
            <a:r>
              <a:rPr lang="en-US" b="0" i="0" dirty="0">
                <a:effectLst/>
              </a:rPr>
              <a:t>deepen researcher reflexivity</a:t>
            </a:r>
          </a:p>
          <a:p>
            <a:pPr marL="457200" indent="-457200" algn="l">
              <a:buAutoNum type="arabicParenR"/>
            </a:pPr>
            <a:r>
              <a:rPr lang="en-US" b="0" i="0" dirty="0">
                <a:effectLst/>
              </a:rPr>
              <a:t>increase the emotive impact and accessibility of academic research </a:t>
            </a:r>
          </a:p>
          <a:p>
            <a:pPr marL="457200" indent="-457200" algn="l">
              <a:buAutoNum type="arabicParenR"/>
            </a:pPr>
            <a:endParaRPr lang="en-US" dirty="0">
              <a:latin typeface="Times New Roman" panose="02020603050405020304" pitchFamily="18" charset="0"/>
            </a:endParaRPr>
          </a:p>
          <a:p>
            <a:pPr marL="0" indent="0" algn="r">
              <a:buNone/>
            </a:pPr>
            <a:endParaRPr lang="en-GB" dirty="0"/>
          </a:p>
        </p:txBody>
      </p:sp>
      <p:sp>
        <p:nvSpPr>
          <p:cNvPr id="4" name="TextBox 3">
            <a:extLst>
              <a:ext uri="{FF2B5EF4-FFF2-40B4-BE49-F238E27FC236}">
                <a16:creationId xmlns:a16="http://schemas.microsoft.com/office/drawing/2014/main" id="{6C6BDFF3-ABF5-3918-B5DF-DE634AA183DB}"/>
              </a:ext>
            </a:extLst>
          </p:cNvPr>
          <p:cNvSpPr txBox="1"/>
          <p:nvPr/>
        </p:nvSpPr>
        <p:spPr>
          <a:xfrm>
            <a:off x="1403648" y="4611222"/>
            <a:ext cx="6984776" cy="2031325"/>
          </a:xfrm>
          <a:prstGeom prst="rect">
            <a:avLst/>
          </a:prstGeom>
          <a:noFill/>
        </p:spPr>
        <p:txBody>
          <a:bodyPr wrap="square" rtlCol="0">
            <a:spAutoFit/>
          </a:bodyPr>
          <a:lstStyle/>
          <a:p>
            <a:pPr marL="0" indent="0" algn="l">
              <a:buNone/>
            </a:pPr>
            <a:r>
              <a:rPr lang="en-US" b="0" i="0" dirty="0">
                <a:solidFill>
                  <a:srgbClr val="495961"/>
                </a:solidFill>
                <a:effectLst/>
              </a:rPr>
              <a:t>“The I poem picks up on an associative stream of consciousness carried by a first-person voice, cutting across or running through a narrative rather than being contained by the structure of full sentences.”</a:t>
            </a:r>
          </a:p>
          <a:p>
            <a:pPr marL="0" indent="0" algn="r">
              <a:buNone/>
            </a:pPr>
            <a:r>
              <a:rPr lang="en-US" dirty="0">
                <a:solidFill>
                  <a:srgbClr val="495961"/>
                </a:solidFill>
              </a:rPr>
              <a:t>- Gilligan et al, 2003</a:t>
            </a:r>
            <a:endParaRPr lang="en-US" b="0" i="0" dirty="0">
              <a:solidFill>
                <a:srgbClr val="495961"/>
              </a:solidFill>
              <a:effectLst/>
            </a:endParaRPr>
          </a:p>
          <a:p>
            <a:pPr marL="0" indent="0" algn="r">
              <a:buNone/>
            </a:pPr>
            <a:endParaRPr lang="en-US" b="0" i="0" dirty="0">
              <a:solidFill>
                <a:srgbClr val="495961"/>
              </a:solidFill>
              <a:effectLst/>
              <a:latin typeface="Times New Roman" panose="02020603050405020304" pitchFamily="18" charset="0"/>
            </a:endParaRPr>
          </a:p>
          <a:p>
            <a:endParaRPr lang="en-GB" dirty="0">
              <a:solidFill>
                <a:srgbClr val="495961"/>
              </a:solidFill>
            </a:endParaRPr>
          </a:p>
        </p:txBody>
      </p:sp>
    </p:spTree>
    <p:custDataLst>
      <p:tags r:id="rId1"/>
    </p:custDataLst>
    <p:extLst>
      <p:ext uri="{BB962C8B-B14F-4D97-AF65-F5344CB8AC3E}">
        <p14:creationId xmlns:p14="http://schemas.microsoft.com/office/powerpoint/2010/main" val="416922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1DD9-631F-4B2B-1A7C-213348634442}"/>
              </a:ext>
            </a:extLst>
          </p:cNvPr>
          <p:cNvSpPr>
            <a:spLocks noGrp="1"/>
          </p:cNvSpPr>
          <p:nvPr>
            <p:ph type="title"/>
          </p:nvPr>
        </p:nvSpPr>
        <p:spPr>
          <a:xfrm>
            <a:off x="478800" y="201600"/>
            <a:ext cx="8136904" cy="936104"/>
          </a:xfrm>
        </p:spPr>
        <p:txBody>
          <a:bodyPr/>
          <a:lstStyle/>
          <a:p>
            <a:r>
              <a:rPr lang="en-US" dirty="0"/>
              <a:t>How does it work?</a:t>
            </a:r>
            <a:endParaRPr lang="en-GB" dirty="0"/>
          </a:p>
        </p:txBody>
      </p:sp>
      <p:sp>
        <p:nvSpPr>
          <p:cNvPr id="3" name="Text Placeholder 2">
            <a:extLst>
              <a:ext uri="{FF2B5EF4-FFF2-40B4-BE49-F238E27FC236}">
                <a16:creationId xmlns:a16="http://schemas.microsoft.com/office/drawing/2014/main" id="{EE0F00D2-BDE8-0549-FE46-EF9592FBE86F}"/>
              </a:ext>
            </a:extLst>
          </p:cNvPr>
          <p:cNvSpPr>
            <a:spLocks noGrp="1"/>
          </p:cNvSpPr>
          <p:nvPr>
            <p:ph type="body" sz="quarter" idx="10"/>
          </p:nvPr>
        </p:nvSpPr>
        <p:spPr>
          <a:xfrm>
            <a:off x="18458" y="1232470"/>
            <a:ext cx="10242174" cy="5148858"/>
          </a:xfrm>
        </p:spPr>
        <p:txBody>
          <a:bodyPr/>
          <a:lstStyle/>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i="1" dirty="0">
                <a:solidFill>
                  <a:srgbClr val="000000"/>
                </a:solidFill>
                <a:effectLst/>
                <a:latin typeface="Courier New" panose="02070309020205020404" pitchFamily="49" charset="0"/>
                <a:ea typeface="Arial" panose="020B0604020202020204" pitchFamily="34" charset="0"/>
              </a:rPr>
              <a:t>What do you understand by the term ‘Impostor Syndrome’?</a:t>
            </a: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dirty="0">
                <a:solidFill>
                  <a:srgbClr val="000000"/>
                </a:solidFill>
                <a:effectLst/>
                <a:latin typeface="Courier New" panose="02070309020205020404" pitchFamily="49" charset="0"/>
                <a:ea typeface="Arial" panose="020B0604020202020204" pitchFamily="34" charset="0"/>
              </a:rPr>
              <a:t>I understand it as, um (2.0) sort of feeling like you don't belong somewhere because (1.0) you know, maybe you got in (1.0) and (1.0) feel like you don't belong there, you don't quite fit in and that you shouldn't be there. (1.0) And for medicine (0.5) that's very much, you know, sort of getting in and realizing wow, everyone’s smarter than me. How did I get in? And actually, maybe I'm not meant to be here and they'll know that I'm not meant to be here. (1.0) And that I'm actually an idiot. That's how I understand it.</a:t>
            </a:r>
            <a:endParaRPr lang="en-GB" sz="1000" b="1" dirty="0">
              <a:solidFill>
                <a:srgbClr val="333333"/>
              </a:solidFill>
              <a:latin typeface="Arial" panose="020B0604020202020204" pitchFamily="34" charset="0"/>
              <a:ea typeface="Arial" panose="020B0604020202020204" pitchFamily="34" charset="0"/>
            </a:endParaRP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i="1" dirty="0">
                <a:solidFill>
                  <a:srgbClr val="000000"/>
                </a:solidFill>
                <a:effectLst/>
                <a:latin typeface="Courier New" panose="02070309020205020404" pitchFamily="49" charset="0"/>
                <a:ea typeface="Arial" panose="020B0604020202020204" pitchFamily="34" charset="0"/>
              </a:rPr>
              <a:t>OK, is this something that you think that you experience or have experienced?</a:t>
            </a:r>
          </a:p>
          <a:p>
            <a:pPr marL="311785" marR="1352550" indent="0">
              <a:lnSpc>
                <a:spcPct val="170000"/>
              </a:lnSpc>
              <a:spcBef>
                <a:spcPts val="0"/>
              </a:spcBef>
              <a:spcAft>
                <a:spcPts val="0"/>
              </a:spcAft>
              <a:buNone/>
              <a:tabLst>
                <a:tab pos="457200" algn="l"/>
                <a:tab pos="914400" algn="l"/>
                <a:tab pos="1371600" algn="l"/>
                <a:tab pos="1828800" algn="l"/>
                <a:tab pos="2286000" algn="l"/>
                <a:tab pos="2743200" algn="ctr"/>
              </a:tabLst>
            </a:pPr>
            <a:r>
              <a:rPr lang="en-GB" sz="1000" dirty="0">
                <a:solidFill>
                  <a:srgbClr val="000000"/>
                </a:solidFill>
                <a:effectLst/>
                <a:latin typeface="Courier New" panose="02070309020205020404" pitchFamily="49" charset="0"/>
                <a:ea typeface="Arial" panose="020B0604020202020204" pitchFamily="34" charset="0"/>
              </a:rPr>
              <a:t>Yeah, yeah. 100 percent. Like all the time. Yeah, especially (1.5) so I'm on the five year program and for the first three years I wouldn't even tell people that I was a medical student just because I thought that I wouldn't pass and I would actually just drop out or maybe be kicked out because I wouldn't pass each year. So I would just tell people I was a student or at University and it wasn't until they would ask what I was studying that I would tell them it was medicine. I didn't feel like I was a medical student up until fourth year </a:t>
            </a:r>
            <a:r>
              <a:rPr lang="en-GB" sz="1000" dirty="0" err="1">
                <a:solidFill>
                  <a:srgbClr val="000000"/>
                </a:solidFill>
                <a:effectLst/>
                <a:latin typeface="Courier New" panose="02070309020205020404" pitchFamily="49" charset="0"/>
                <a:ea typeface="Arial" panose="020B0604020202020204" pitchFamily="34" charset="0"/>
              </a:rPr>
              <a:t>'cause</a:t>
            </a:r>
            <a:r>
              <a:rPr lang="en-GB" sz="1000" dirty="0">
                <a:solidFill>
                  <a:srgbClr val="000000"/>
                </a:solidFill>
                <a:effectLst/>
                <a:latin typeface="Courier New" panose="02070309020205020404" pitchFamily="49" charset="0"/>
                <a:ea typeface="Arial" panose="020B0604020202020204" pitchFamily="34" charset="0"/>
              </a:rPr>
              <a:t> at that point I was like, well, I've made it to fourth year and actually I feel a bit better now. But I also had a lot of resits and a lot of issues throughout Uni, so I just always thought that (0.5) I wasn't as good as everyone else on the course just because I was always having those extra um (1.0) difficulties along the way so it was even bigger on top of like I think what other people must have felt um although obviously I don't know what other people feel so I can't really talk for them, but it just always felt like (1.0) I was the one struggling and no one else around me was. Um (1.0) and in my friendship group, I was the only one who ever had retakes, and I think it just put things in perspective quite a lot, and I always felt like I was the only one struggling. </a:t>
            </a:r>
            <a:endParaRPr lang="en-GB" sz="1000" dirty="0"/>
          </a:p>
          <a:p>
            <a:pPr marL="0" indent="0">
              <a:buNone/>
            </a:pPr>
            <a:endParaRPr lang="en-GB" dirty="0"/>
          </a:p>
        </p:txBody>
      </p:sp>
    </p:spTree>
    <p:extLst>
      <p:ext uri="{BB962C8B-B14F-4D97-AF65-F5344CB8AC3E}">
        <p14:creationId xmlns:p14="http://schemas.microsoft.com/office/powerpoint/2010/main" val="848239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1.8"/>
</p:tagLst>
</file>

<file path=ppt/tags/tag2.xml><?xml version="1.0" encoding="utf-8"?>
<p:tagLst xmlns:a="http://schemas.openxmlformats.org/drawingml/2006/main" xmlns:r="http://schemas.openxmlformats.org/officeDocument/2006/relationships" xmlns:p="http://schemas.openxmlformats.org/presentationml/2006/main">
  <p:tag name="TIMING" val="|12|11.9|5.3|1.9|4.1"/>
</p:tagLst>
</file>

<file path=ppt/tags/tag3.xml><?xml version="1.0" encoding="utf-8"?>
<p:tagLst xmlns:a="http://schemas.openxmlformats.org/drawingml/2006/main" xmlns:r="http://schemas.openxmlformats.org/officeDocument/2006/relationships" xmlns:p="http://schemas.openxmlformats.org/presentationml/2006/main">
  <p:tag name="TIMING" val="|9.2"/>
</p:tagLst>
</file>

<file path=ppt/tags/tag4.xml><?xml version="1.0" encoding="utf-8"?>
<p:tagLst xmlns:a="http://schemas.openxmlformats.org/drawingml/2006/main" xmlns:r="http://schemas.openxmlformats.org/officeDocument/2006/relationships" xmlns:p="http://schemas.openxmlformats.org/presentationml/2006/main">
  <p:tag name="TIMING" val="|23.7|36.2"/>
</p:tagLst>
</file>

<file path=ppt/theme/theme1.xml><?xml version="1.0" encoding="utf-8"?>
<a:theme xmlns:a="http://schemas.openxmlformats.org/drawingml/2006/main" name="UoS_Powerpoint_template">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46433AF-ADAF-5043-992B-F8DA038F8EDD}" vid="{70BB0F00-7E88-EC42-8F76-723910B29191}"/>
    </a:ext>
  </a:extLst>
</a:theme>
</file>

<file path=ppt/theme/theme2.xml><?xml version="1.0" encoding="utf-8"?>
<a:theme xmlns:a="http://schemas.openxmlformats.org/drawingml/2006/main" name="Title and content">
  <a:themeElements>
    <a:clrScheme name="Custom 1">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46433AF-ADAF-5043-992B-F8DA038F8EDD}" vid="{FB3B6721-CF41-CB4A-8BDA-0705E516CAA3}"/>
    </a:ext>
  </a:extLst>
</a:theme>
</file>

<file path=ppt/theme/theme3.xml><?xml version="1.0" encoding="utf-8"?>
<a:theme xmlns:a="http://schemas.openxmlformats.org/drawingml/2006/main" name="Image slides">
  <a:themeElements>
    <a:clrScheme name="UoS 2017 Brand Refresh">
      <a:dk1>
        <a:srgbClr val="231F20"/>
      </a:dk1>
      <a:lt1>
        <a:sysClr val="window" lastClr="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46433AF-ADAF-5043-992B-F8DA038F8EDD}" vid="{A5D85E34-FD64-F449-9E01-CD97A25CD71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dicator xmlns="993a5681-5c5b-4cef-91da-e6501083dd4a" xsi:nil="true"/>
    <SharedWithUsers xmlns="1fc98906-40c9-4f56-92bd-f396bbed9311">
      <UserInfo>
        <DisplayName>Mina Shaibatzadeh</DisplayName>
        <AccountId>4037</AccountId>
        <AccountType/>
      </UserInfo>
      <UserInfo>
        <DisplayName>Agnes Szwarczynska (aas1u19)</DisplayName>
        <AccountId>6620</AccountId>
        <AccountType/>
      </UserInfo>
    </SharedWithUsers>
    <lcf76f155ced4ddcb4097134ff3c332f xmlns="993a5681-5c5b-4cef-91da-e6501083dd4a">
      <Terms xmlns="http://schemas.microsoft.com/office/infopath/2007/PartnerControls"/>
    </lcf76f155ced4ddcb4097134ff3c332f>
    <TaxCatchAll xmlns="1fc98906-40c9-4f56-92bd-f396bbed93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596EA4FAEC4442816FD0897DB0514A" ma:contentTypeVersion="13" ma:contentTypeDescription="Create a new document." ma:contentTypeScope="" ma:versionID="19cf72db43a81d775c8901429e401c5a">
  <xsd:schema xmlns:xsd="http://www.w3.org/2001/XMLSchema" xmlns:xs="http://www.w3.org/2001/XMLSchema" xmlns:p="http://schemas.microsoft.com/office/2006/metadata/properties" xmlns:ns2="993a5681-5c5b-4cef-91da-e6501083dd4a" xmlns:ns3="1fc98906-40c9-4f56-92bd-f396bbed9311" targetNamespace="http://schemas.microsoft.com/office/2006/metadata/properties" ma:root="true" ma:fieldsID="a4c787b164d9c75c816d41075a9c596f" ns2:_="" ns3:_="">
    <xsd:import namespace="993a5681-5c5b-4cef-91da-e6501083dd4a"/>
    <xsd:import namespace="1fc98906-40c9-4f56-92bd-f396bbed93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Indicato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a5681-5c5b-4cef-91da-e6501083d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Indicator" ma:index="15" nillable="true" ma:displayName="Indicator" ma:internalName="Indicator">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c98906-40c9-4f56-92bd-f396bbed931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0bfaa32-be88-4c32-8520-a8dac6cdd59d}" ma:internalName="TaxCatchAll" ma:showField="CatchAllData" ma:web="1fc98906-40c9-4f56-92bd-f396bbed9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550B5B-764A-456A-890B-534F7E9CBEA4}">
  <ds:schemaRefs>
    <ds:schemaRef ds:uri="http://schemas.microsoft.com/sharepoint/v3/contenttype/forms"/>
  </ds:schemaRefs>
</ds:datastoreItem>
</file>

<file path=customXml/itemProps2.xml><?xml version="1.0" encoding="utf-8"?>
<ds:datastoreItem xmlns:ds="http://schemas.openxmlformats.org/officeDocument/2006/customXml" ds:itemID="{420608EC-859B-4A99-8679-C05BD7B9789A}">
  <ds:schemaRefs>
    <ds:schemaRef ds:uri="http://purl.org/dc/elements/1.1/"/>
    <ds:schemaRef ds:uri="http://schemas.openxmlformats.org/package/2006/metadata/core-properties"/>
    <ds:schemaRef ds:uri="http://schemas.microsoft.com/office/2006/documentManagement/types"/>
    <ds:schemaRef ds:uri="1fc98906-40c9-4f56-92bd-f396bbed9311"/>
    <ds:schemaRef ds:uri="http://www.w3.org/XML/1998/namespace"/>
    <ds:schemaRef ds:uri="http://purl.org/dc/dcmitype/"/>
    <ds:schemaRef ds:uri="http://schemas.microsoft.com/office/infopath/2007/PartnerControls"/>
    <ds:schemaRef ds:uri="993a5681-5c5b-4cef-91da-e6501083dd4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456C16F-4A43-48CA-9B2C-EC140C1AA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3a5681-5c5b-4cef-91da-e6501083dd4a"/>
    <ds:schemaRef ds:uri="1fc98906-40c9-4f56-92bd-f396bbed9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9194 - PowerPoint Template 1 (Standard)</Template>
  <TotalTime>4946</TotalTime>
  <Words>4394</Words>
  <Application>Microsoft Office PowerPoint</Application>
  <PresentationFormat>On-screen Show (4:3)</PresentationFormat>
  <Paragraphs>166</Paragraphs>
  <Slides>29</Slides>
  <Notes>22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-apple-system</vt:lpstr>
      <vt:lpstr>Arial</vt:lpstr>
      <vt:lpstr>Biome Light</vt:lpstr>
      <vt:lpstr>Calibri</vt:lpstr>
      <vt:lpstr>Courier New</vt:lpstr>
      <vt:lpstr>Gill Sans MT</vt:lpstr>
      <vt:lpstr>Helvetica</vt:lpstr>
      <vt:lpstr>Lucida Sans</vt:lpstr>
      <vt:lpstr>Times New Roman</vt:lpstr>
      <vt:lpstr>Wingdings</vt:lpstr>
      <vt:lpstr>UoS_Powerpoint_template</vt:lpstr>
      <vt:lpstr>Title and content</vt:lpstr>
      <vt:lpstr>Image slides</vt:lpstr>
      <vt:lpstr>Using I-Poems to extract the essence of a participant's experience</vt:lpstr>
      <vt:lpstr>Presentation Overview</vt:lpstr>
      <vt:lpstr>The Research:  Impostor Syndrome in Medical Students from  Low Socio-Economic Backgrounds:  An Interpretative Phenomenological Analysis </vt:lpstr>
      <vt:lpstr>The Research:  Impostor Syndrome in Medical Students from  Low Socio-Economic Backgrounds:  An Interpretative Phenomenological Analysis </vt:lpstr>
      <vt:lpstr>The Research:  Impostor Syndrome in Medical Students from  Low Socio-Economic Backgrounds:  An Interpretative Phenomenological Analysis </vt:lpstr>
      <vt:lpstr>The Research:  Impostor Syndrome in Medical Students from  Low Socio-Economic Backgrounds:  An Interpretative Phenomenological Analysis </vt:lpstr>
      <vt:lpstr>Where does Poetry fit into it?</vt:lpstr>
      <vt:lpstr>Poetry in qualitative research</vt:lpstr>
      <vt:lpstr>How does it work?</vt:lpstr>
      <vt:lpstr>How does it work?</vt:lpstr>
      <vt:lpstr>How does it work?</vt:lpstr>
      <vt:lpstr>How does it work?</vt:lpstr>
      <vt:lpstr>“I’m not meant to be here” </vt:lpstr>
      <vt:lpstr>What does it show?</vt:lpstr>
      <vt:lpstr>Why is it useful?</vt:lpstr>
      <vt:lpstr>Thank you!  Over to Lisa  </vt:lpstr>
      <vt:lpstr>PowerPoint Presentation</vt:lpstr>
      <vt:lpstr>PowerPoint Presentation</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GUIDANCE</dc:title>
  <dc:creator>Chloe Langford</dc:creator>
  <cp:lastModifiedBy>Kinda Ibrahim</cp:lastModifiedBy>
  <cp:revision>4</cp:revision>
  <dcterms:created xsi:type="dcterms:W3CDTF">2023-05-25T10:13:31Z</dcterms:created>
  <dcterms:modified xsi:type="dcterms:W3CDTF">2024-12-06T10:42:02Z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0x0101000E596EA4FAEC4442816FD0897DB0514A</vt:lpwstr>
  </property>
  <property fmtid="{D5CDD505-2E9C-101B-9397-08002B2CF9AE}" pid="3" name="MediaServiceImageTags">
    <vt:lpwstr/>
  </property>
</Properties>
</file>