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6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Archia" panose="020B0604020202020204" charset="0"/>
      <p:regular r:id="rId17"/>
    </p:embeddedFont>
    <p:embeddedFont>
      <p:font typeface="Archia Bold" panose="020B0604020202020204" charset="0"/>
      <p:regular r:id="rId18"/>
      <p:bold r:id="rId19"/>
    </p:embeddedFont>
    <p:embeddedFont>
      <p:font typeface="Archia Semi-Bold" panose="020B0604020202020204" charset="0"/>
      <p:regular r:id="rId20"/>
      <p:bold r:id="rId21"/>
    </p:embeddedFont>
    <p:embeddedFont>
      <p:font typeface="Inclusive Sans" panose="020B0604020202020204" charset="0"/>
      <p:regular r:id="rId22"/>
    </p:embeddedFont>
    <p:embeddedFont>
      <p:font typeface="Inclusive Sans Bold" panose="020B0604020202020204" charset="0"/>
      <p:regular r:id="rId23"/>
      <p:bold r:id="rId24"/>
    </p:embeddedFont>
    <p:embeddedFont>
      <p:font typeface="Inclusive Sans Italics" panose="020B060402020202020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76BF99-AEC1-A6FE-BB4E-B0212E3109EE}" v="17" dt="2026-03-25T10:57:34.704"/>
    <p1510:client id="{B124112A-B186-4F66-F7A5-72E88D8E3E17}" v="28" dt="2026-03-27T09:04:52.998"/>
    <p1510:client id="{C4056BF4-2F79-9542-B346-2CBBD1FC26A6}" v="160" dt="2026-03-25T11:24:26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 autoAdjust="0"/>
    <p:restoredTop sz="94568" autoAdjust="0"/>
  </p:normalViewPr>
  <p:slideViewPr>
    <p:cSldViewPr>
      <p:cViewPr varScale="1">
        <p:scale>
          <a:sx n="63" d="100"/>
          <a:sy n="63" d="100"/>
        </p:scale>
        <p:origin x="224" y="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Stevenson" userId="S::js1v14@soton.ac.uk::8e9936fd-049a-4c12-9492-ee2b1b578cce" providerId="AD" clId="Web-{B124112A-B186-4F66-F7A5-72E88D8E3E17}"/>
    <pc:docChg chg="modSld">
      <pc:chgData name="Jamie Stevenson" userId="S::js1v14@soton.ac.uk::8e9936fd-049a-4c12-9492-ee2b1b578cce" providerId="AD" clId="Web-{B124112A-B186-4F66-F7A5-72E88D8E3E17}" dt="2026-03-27T09:04:52.998" v="25" actId="14100"/>
      <pc:docMkLst>
        <pc:docMk/>
      </pc:docMkLst>
      <pc:sldChg chg="addSp delSp modSp">
        <pc:chgData name="Jamie Stevenson" userId="S::js1v14@soton.ac.uk::8e9936fd-049a-4c12-9492-ee2b1b578cce" providerId="AD" clId="Web-{B124112A-B186-4F66-F7A5-72E88D8E3E17}" dt="2026-03-27T09:04:52.998" v="25" actId="14100"/>
        <pc:sldMkLst>
          <pc:docMk/>
          <pc:sldMk cId="2740993092" sldId="267"/>
        </pc:sldMkLst>
        <pc:spChg chg="del">
          <ac:chgData name="Jamie Stevenson" userId="S::js1v14@soton.ac.uk::8e9936fd-049a-4c12-9492-ee2b1b578cce" providerId="AD" clId="Web-{B124112A-B186-4F66-F7A5-72E88D8E3E17}" dt="2026-03-27T09:02:46.480" v="1"/>
          <ac:spMkLst>
            <pc:docMk/>
            <pc:sldMk cId="2740993092" sldId="267"/>
            <ac:spMk id="9" creationId="{2C508169-B45A-B7A3-A69B-371614295CE4}"/>
          </ac:spMkLst>
        </pc:spChg>
        <pc:spChg chg="del">
          <ac:chgData name="Jamie Stevenson" userId="S::js1v14@soton.ac.uk::8e9936fd-049a-4c12-9492-ee2b1b578cce" providerId="AD" clId="Web-{B124112A-B186-4F66-F7A5-72E88D8E3E17}" dt="2026-03-27T09:03:56.341" v="10"/>
          <ac:spMkLst>
            <pc:docMk/>
            <pc:sldMk cId="2740993092" sldId="267"/>
            <ac:spMk id="10" creationId="{3025A34B-9F57-19D5-4BB9-B15B2672C768}"/>
          </ac:spMkLst>
        </pc:spChg>
        <pc:picChg chg="add mod">
          <ac:chgData name="Jamie Stevenson" userId="S::js1v14@soton.ac.uk::8e9936fd-049a-4c12-9492-ee2b1b578cce" providerId="AD" clId="Web-{B124112A-B186-4F66-F7A5-72E88D8E3E17}" dt="2026-03-27T09:04:52.998" v="25" actId="14100"/>
          <ac:picMkLst>
            <pc:docMk/>
            <pc:sldMk cId="2740993092" sldId="267"/>
            <ac:picMk id="8" creationId="{CC600F36-5A51-C3E2-65B4-05390B32BAC1}"/>
          </ac:picMkLst>
        </pc:picChg>
        <pc:picChg chg="add mod">
          <ac:chgData name="Jamie Stevenson" userId="S::js1v14@soton.ac.uk::8e9936fd-049a-4c12-9492-ee2b1b578cce" providerId="AD" clId="Web-{B124112A-B186-4F66-F7A5-72E88D8E3E17}" dt="2026-03-27T09:04:35.263" v="21" actId="1076"/>
          <ac:picMkLst>
            <pc:docMk/>
            <pc:sldMk cId="2740993092" sldId="267"/>
            <ac:picMk id="11" creationId="{181BAE53-CCC8-E57F-652B-EAF4A6031D38}"/>
          </ac:picMkLst>
        </pc:picChg>
        <pc:picChg chg="mod">
          <ac:chgData name="Jamie Stevenson" userId="S::js1v14@soton.ac.uk::8e9936fd-049a-4c12-9492-ee2b1b578cce" providerId="AD" clId="Web-{B124112A-B186-4F66-F7A5-72E88D8E3E17}" dt="2026-03-27T09:03:10.324" v="6" actId="1076"/>
          <ac:picMkLst>
            <pc:docMk/>
            <pc:sldMk cId="2740993092" sldId="267"/>
            <ac:picMk id="33" creationId="{8AAA4FD0-8143-C0AE-6814-F70F5015C52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1.png"/><Relationship Id="rId7" Type="http://schemas.openxmlformats.org/officeDocument/2006/relationships/hyperlink" Target="https://nihr.widen.net/s/zxwcfsdmhc/nihr_brand-guidelines_aw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10" Type="http://schemas.openxmlformats.org/officeDocument/2006/relationships/image" Target="../media/image157.png"/><Relationship Id="rId4" Type="http://schemas.openxmlformats.org/officeDocument/2006/relationships/image" Target="../media/image152.png"/><Relationship Id="rId9" Type="http://schemas.openxmlformats.org/officeDocument/2006/relationships/image" Target="../media/image1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9.png"/><Relationship Id="rId7" Type="http://schemas.openxmlformats.org/officeDocument/2006/relationships/hyperlink" Target="https://nihr.widen.net/s/zxwcfsdmhc/nihr_brand-guidelines_aw" TargetMode="Externa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5.png"/><Relationship Id="rId4" Type="http://schemas.openxmlformats.org/officeDocument/2006/relationships/image" Target="../media/image160.png"/><Relationship Id="rId9" Type="http://schemas.openxmlformats.org/officeDocument/2006/relationships/image" Target="../media/image1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hyperlink" Target="https://nihr.widen.net/s/zxwcfsdmhc/nihr_brand-guidelines_aw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hyperlink" Target="https://nihr.widen.net/s/zxwcfsdmhc/nihr_brand-guidelines_a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ihr.widen.net/s/zxwcfsdmhc/nihr_brand-guidelines_aw" TargetMode="External"/><Relationship Id="rId2" Type="http://schemas.openxmlformats.org/officeDocument/2006/relationships/hyperlink" Target="https://www.canva.com/en_gb/help/color-palettes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nihr.widen.net/s/zxwcfsdmhc/nihr_brand-guidelines_aw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9" Type="http://schemas.openxmlformats.org/officeDocument/2006/relationships/image" Target="../media/image66.png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42" Type="http://schemas.openxmlformats.org/officeDocument/2006/relationships/image" Target="../media/image69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41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Relationship Id="rId8" Type="http://schemas.openxmlformats.org/officeDocument/2006/relationships/image" Target="../media/image35.png"/><Relationship Id="rId3" Type="http://schemas.openxmlformats.org/officeDocument/2006/relationships/hyperlink" Target="https://nihr.widen.net/s/zxwcfsdmhc/nihr_brand-guidelines_aw" TargetMode="Externa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9" Type="http://schemas.openxmlformats.org/officeDocument/2006/relationships/image" Target="../media/image106.png"/><Relationship Id="rId21" Type="http://schemas.openxmlformats.org/officeDocument/2006/relationships/image" Target="../media/image88.png"/><Relationship Id="rId34" Type="http://schemas.openxmlformats.org/officeDocument/2006/relationships/image" Target="../media/image101.png"/><Relationship Id="rId42" Type="http://schemas.openxmlformats.org/officeDocument/2006/relationships/image" Target="../media/image109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41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37" Type="http://schemas.openxmlformats.org/officeDocument/2006/relationships/image" Target="../media/image104.png"/><Relationship Id="rId40" Type="http://schemas.openxmlformats.org/officeDocument/2006/relationships/image" Target="../media/image107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103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31" Type="http://schemas.openxmlformats.org/officeDocument/2006/relationships/image" Target="../media/image98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Relationship Id="rId8" Type="http://schemas.openxmlformats.org/officeDocument/2006/relationships/image" Target="../media/image75.png"/><Relationship Id="rId3" Type="http://schemas.openxmlformats.org/officeDocument/2006/relationships/hyperlink" Target="https://nihr.widen.net/s/zxwcfsdmhc/nihr_brand-guidelines_aw" TargetMode="External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33" Type="http://schemas.openxmlformats.org/officeDocument/2006/relationships/image" Target="../media/image100.png"/><Relationship Id="rId38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26" Type="http://schemas.openxmlformats.org/officeDocument/2006/relationships/image" Target="../media/image133.png"/><Relationship Id="rId39" Type="http://schemas.openxmlformats.org/officeDocument/2006/relationships/image" Target="../media/image146.png"/><Relationship Id="rId21" Type="http://schemas.openxmlformats.org/officeDocument/2006/relationships/image" Target="../media/image128.png"/><Relationship Id="rId34" Type="http://schemas.openxmlformats.org/officeDocument/2006/relationships/image" Target="../media/image141.png"/><Relationship Id="rId42" Type="http://schemas.openxmlformats.org/officeDocument/2006/relationships/image" Target="../media/image149.png"/><Relationship Id="rId7" Type="http://schemas.openxmlformats.org/officeDocument/2006/relationships/image" Target="../media/image114.png"/><Relationship Id="rId2" Type="http://schemas.openxmlformats.org/officeDocument/2006/relationships/image" Target="../media/image110.png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29" Type="http://schemas.openxmlformats.org/officeDocument/2006/relationships/image" Target="../media/image136.png"/><Relationship Id="rId41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31.png"/><Relationship Id="rId32" Type="http://schemas.openxmlformats.org/officeDocument/2006/relationships/image" Target="../media/image139.png"/><Relationship Id="rId37" Type="http://schemas.openxmlformats.org/officeDocument/2006/relationships/image" Target="../media/image144.png"/><Relationship Id="rId40" Type="http://schemas.openxmlformats.org/officeDocument/2006/relationships/image" Target="../media/image147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28" Type="http://schemas.openxmlformats.org/officeDocument/2006/relationships/image" Target="../media/image135.png"/><Relationship Id="rId36" Type="http://schemas.openxmlformats.org/officeDocument/2006/relationships/image" Target="../media/image143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31" Type="http://schemas.openxmlformats.org/officeDocument/2006/relationships/image" Target="../media/image138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Relationship Id="rId30" Type="http://schemas.openxmlformats.org/officeDocument/2006/relationships/image" Target="../media/image137.png"/><Relationship Id="rId35" Type="http://schemas.openxmlformats.org/officeDocument/2006/relationships/image" Target="../media/image142.png"/><Relationship Id="rId8" Type="http://schemas.openxmlformats.org/officeDocument/2006/relationships/image" Target="../media/image115.png"/><Relationship Id="rId3" Type="http://schemas.openxmlformats.org/officeDocument/2006/relationships/hyperlink" Target="https://nihr.widen.net/s/zxwcfsdmhc/nihr_brand-guidelines_aw" TargetMode="External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33" Type="http://schemas.openxmlformats.org/officeDocument/2006/relationships/image" Target="../media/image140.png"/><Relationship Id="rId38" Type="http://schemas.openxmlformats.org/officeDocument/2006/relationships/image" Target="../media/image1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" name="Freeform 3"/>
          <p:cNvSpPr/>
          <p:nvPr/>
        </p:nvSpPr>
        <p:spPr>
          <a:xfrm>
            <a:off x="309588" y="305967"/>
            <a:ext cx="9418364" cy="2163491"/>
          </a:xfrm>
          <a:custGeom>
            <a:avLst/>
            <a:gdLst/>
            <a:ahLst/>
            <a:cxnLst/>
            <a:rect l="l" t="t" r="r" b="b"/>
            <a:pathLst>
              <a:path w="9418364" h="2163491">
                <a:moveTo>
                  <a:pt x="0" y="0"/>
                </a:moveTo>
                <a:lnTo>
                  <a:pt x="9418364" y="0"/>
                </a:lnTo>
                <a:lnTo>
                  <a:pt x="9418364" y="2163492"/>
                </a:lnTo>
                <a:lnTo>
                  <a:pt x="0" y="2163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" name="TextBox 4"/>
          <p:cNvSpPr txBox="1"/>
          <p:nvPr/>
        </p:nvSpPr>
        <p:spPr>
          <a:xfrm>
            <a:off x="1028700" y="3408427"/>
            <a:ext cx="8699252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 b="1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Brand toolkit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384839"/>
            <a:ext cx="8699252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1">
                <a:solidFill>
                  <a:srgbClr val="3C3C3C"/>
                </a:solidFill>
                <a:latin typeface="Archia Bold"/>
                <a:ea typeface="Archia Bold"/>
                <a:cs typeface="Archia Bold"/>
                <a:sym typeface="Archia Bold"/>
              </a:rPr>
              <a:t>Version 1.0 | March 2026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289165"/>
            <a:ext cx="8115300" cy="196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For best results using this toolkit, make a copy on your own Canva account </a:t>
            </a:r>
            <a:r>
              <a:rPr lang="en-US" sz="2799" i="1">
                <a:solidFill>
                  <a:srgbClr val="3C3C3C"/>
                </a:solidFill>
                <a:latin typeface="Inclusive Sans Italics"/>
                <a:ea typeface="Inclusive Sans Italics"/>
                <a:cs typeface="Inclusive Sans Italics"/>
                <a:sym typeface="Inclusive Sans Italics"/>
              </a:rPr>
              <a:t>(File/Make a copy).</a:t>
            </a:r>
          </a:p>
          <a:p>
            <a:pPr algn="l">
              <a:lnSpc>
                <a:spcPts val="3079"/>
              </a:lnSpc>
            </a:pPr>
            <a:endParaRPr lang="en-US" sz="2799" i="1">
              <a:solidFill>
                <a:srgbClr val="3C3C3C"/>
              </a:solidFill>
              <a:latin typeface="Inclusive Sans Italics"/>
              <a:ea typeface="Inclusive Sans Italics"/>
              <a:cs typeface="Inclusive Sans Italics"/>
              <a:sym typeface="Inclusive Sans Italics"/>
            </a:endParaRPr>
          </a:p>
          <a:p>
            <a:pPr algn="l">
              <a:lnSpc>
                <a:spcPts val="3079"/>
              </a:lnSpc>
            </a:pPr>
            <a:r>
              <a:rPr lang="en-US" sz="2799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This will allow you to copy and paste elements from within the toolkit into your own designs.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95447"/>
            <a:ext cx="18288000" cy="7691553"/>
            <a:chOff x="0" y="0"/>
            <a:chExt cx="4816593" cy="20257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25759"/>
            </a:xfrm>
            <a:custGeom>
              <a:avLst/>
              <a:gdLst/>
              <a:ahLst/>
              <a:cxnLst/>
              <a:rect l="l" t="t" r="r" b="b"/>
              <a:pathLst>
                <a:path w="4816592" h="2025759">
                  <a:moveTo>
                    <a:pt x="0" y="0"/>
                  </a:moveTo>
                  <a:lnTo>
                    <a:pt x="4816592" y="0"/>
                  </a:lnTo>
                  <a:lnTo>
                    <a:pt x="4816592" y="2025759"/>
                  </a:lnTo>
                  <a:lnTo>
                    <a:pt x="0" y="20257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063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4331" y="3133647"/>
            <a:ext cx="3932925" cy="1966462"/>
          </a:xfrm>
          <a:custGeom>
            <a:avLst/>
            <a:gdLst/>
            <a:ahLst/>
            <a:cxnLst/>
            <a:rect l="l" t="t" r="r" b="b"/>
            <a:pathLst>
              <a:path w="3932925" h="1966462">
                <a:moveTo>
                  <a:pt x="0" y="0"/>
                </a:moveTo>
                <a:lnTo>
                  <a:pt x="3932925" y="0"/>
                </a:lnTo>
                <a:lnTo>
                  <a:pt x="3932925" y="1966462"/>
                </a:lnTo>
                <a:lnTo>
                  <a:pt x="0" y="1966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6" name="Freeform 6"/>
          <p:cNvSpPr/>
          <p:nvPr/>
        </p:nvSpPr>
        <p:spPr>
          <a:xfrm>
            <a:off x="5029302" y="3133647"/>
            <a:ext cx="3932925" cy="1966462"/>
          </a:xfrm>
          <a:custGeom>
            <a:avLst/>
            <a:gdLst/>
            <a:ahLst/>
            <a:cxnLst/>
            <a:rect l="l" t="t" r="r" b="b"/>
            <a:pathLst>
              <a:path w="3932925" h="1966462">
                <a:moveTo>
                  <a:pt x="0" y="0"/>
                </a:moveTo>
                <a:lnTo>
                  <a:pt x="3932925" y="0"/>
                </a:lnTo>
                <a:lnTo>
                  <a:pt x="3932925" y="1966462"/>
                </a:lnTo>
                <a:lnTo>
                  <a:pt x="0" y="1966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7" name="Freeform 7"/>
          <p:cNvSpPr/>
          <p:nvPr/>
        </p:nvSpPr>
        <p:spPr>
          <a:xfrm>
            <a:off x="9335001" y="3133647"/>
            <a:ext cx="3932925" cy="1966462"/>
          </a:xfrm>
          <a:custGeom>
            <a:avLst/>
            <a:gdLst/>
            <a:ahLst/>
            <a:cxnLst/>
            <a:rect l="l" t="t" r="r" b="b"/>
            <a:pathLst>
              <a:path w="3932925" h="1966462">
                <a:moveTo>
                  <a:pt x="0" y="0"/>
                </a:moveTo>
                <a:lnTo>
                  <a:pt x="3932925" y="0"/>
                </a:lnTo>
                <a:lnTo>
                  <a:pt x="3932925" y="1966462"/>
                </a:lnTo>
                <a:lnTo>
                  <a:pt x="0" y="1966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8" name="Freeform 8"/>
          <p:cNvSpPr/>
          <p:nvPr/>
        </p:nvSpPr>
        <p:spPr>
          <a:xfrm>
            <a:off x="13640700" y="3133647"/>
            <a:ext cx="3932925" cy="1966462"/>
          </a:xfrm>
          <a:custGeom>
            <a:avLst/>
            <a:gdLst/>
            <a:ahLst/>
            <a:cxnLst/>
            <a:rect l="l" t="t" r="r" b="b"/>
            <a:pathLst>
              <a:path w="3932925" h="1966462">
                <a:moveTo>
                  <a:pt x="0" y="0"/>
                </a:moveTo>
                <a:lnTo>
                  <a:pt x="3932925" y="0"/>
                </a:lnTo>
                <a:lnTo>
                  <a:pt x="3932925" y="1966462"/>
                </a:lnTo>
                <a:lnTo>
                  <a:pt x="0" y="1966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9" name="Freeform 9"/>
          <p:cNvSpPr/>
          <p:nvPr/>
        </p:nvSpPr>
        <p:spPr>
          <a:xfrm>
            <a:off x="1121938" y="5465292"/>
            <a:ext cx="3137710" cy="3137710"/>
          </a:xfrm>
          <a:custGeom>
            <a:avLst/>
            <a:gdLst/>
            <a:ahLst/>
            <a:cxnLst/>
            <a:rect l="l" t="t" r="r" b="b"/>
            <a:pathLst>
              <a:path w="3137710" h="3137710">
                <a:moveTo>
                  <a:pt x="0" y="0"/>
                </a:moveTo>
                <a:lnTo>
                  <a:pt x="3137710" y="0"/>
                </a:lnTo>
                <a:lnTo>
                  <a:pt x="3137710" y="3137710"/>
                </a:lnTo>
                <a:lnTo>
                  <a:pt x="0" y="3137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TextBox 10"/>
          <p:cNvSpPr txBox="1"/>
          <p:nvPr/>
        </p:nvSpPr>
        <p:spPr>
          <a:xfrm>
            <a:off x="714375" y="847725"/>
            <a:ext cx="7651314" cy="10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Graphic assets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11727" y="723900"/>
            <a:ext cx="8061898" cy="102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1">
                <a:solidFill>
                  <a:srgbClr val="3C3C3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Copy and paste gradient assets from this page for use on your designs. </a:t>
            </a:r>
            <a:r>
              <a:rPr lang="en-US" sz="24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You can also upload the icons files you have been provided with via download link.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4331" y="9277350"/>
            <a:ext cx="10674067" cy="23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See pages 57 to 65 of our </a:t>
            </a:r>
            <a:r>
              <a:rPr lang="en-US" sz="1700" u="sng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  <a:hlinkClick r:id="rId7" tooltip="https://nihr.widen.net/s/zxwcfsdmhc/nihr_brand-guidelines_aw"/>
              </a:rPr>
              <a:t>full Brand Guidelines</a:t>
            </a: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for more guidance on how to use our graphic assets.</a:t>
            </a:r>
          </a:p>
        </p:txBody>
      </p:sp>
      <p:sp>
        <p:nvSpPr>
          <p:cNvPr id="13" name="Freeform 13"/>
          <p:cNvSpPr/>
          <p:nvPr/>
        </p:nvSpPr>
        <p:spPr>
          <a:xfrm>
            <a:off x="5426909" y="5465292"/>
            <a:ext cx="3137710" cy="3137710"/>
          </a:xfrm>
          <a:custGeom>
            <a:avLst/>
            <a:gdLst/>
            <a:ahLst/>
            <a:cxnLst/>
            <a:rect l="l" t="t" r="r" b="b"/>
            <a:pathLst>
              <a:path w="3137710" h="3137710">
                <a:moveTo>
                  <a:pt x="0" y="0"/>
                </a:moveTo>
                <a:lnTo>
                  <a:pt x="3137710" y="0"/>
                </a:lnTo>
                <a:lnTo>
                  <a:pt x="3137710" y="3137710"/>
                </a:lnTo>
                <a:lnTo>
                  <a:pt x="0" y="31377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>
            <a:off x="9732609" y="5465292"/>
            <a:ext cx="3137710" cy="3137710"/>
          </a:xfrm>
          <a:custGeom>
            <a:avLst/>
            <a:gdLst/>
            <a:ahLst/>
            <a:cxnLst/>
            <a:rect l="l" t="t" r="r" b="b"/>
            <a:pathLst>
              <a:path w="3137710" h="3137710">
                <a:moveTo>
                  <a:pt x="0" y="0"/>
                </a:moveTo>
                <a:lnTo>
                  <a:pt x="3137709" y="0"/>
                </a:lnTo>
                <a:lnTo>
                  <a:pt x="3137709" y="3137710"/>
                </a:lnTo>
                <a:lnTo>
                  <a:pt x="0" y="31377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>
            <a:off x="14038308" y="5465292"/>
            <a:ext cx="3137710" cy="3137710"/>
          </a:xfrm>
          <a:custGeom>
            <a:avLst/>
            <a:gdLst/>
            <a:ahLst/>
            <a:cxnLst/>
            <a:rect l="l" t="t" r="r" b="b"/>
            <a:pathLst>
              <a:path w="3137710" h="3137710">
                <a:moveTo>
                  <a:pt x="0" y="0"/>
                </a:moveTo>
                <a:lnTo>
                  <a:pt x="3137709" y="0"/>
                </a:lnTo>
                <a:lnTo>
                  <a:pt x="3137709" y="3137710"/>
                </a:lnTo>
                <a:lnTo>
                  <a:pt x="0" y="3137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TextBox 16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95447"/>
            <a:ext cx="18288000" cy="7691553"/>
            <a:chOff x="0" y="0"/>
            <a:chExt cx="4816593" cy="20257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25759"/>
            </a:xfrm>
            <a:custGeom>
              <a:avLst/>
              <a:gdLst/>
              <a:ahLst/>
              <a:cxnLst/>
              <a:rect l="l" t="t" r="r" b="b"/>
              <a:pathLst>
                <a:path w="4816592" h="2025759">
                  <a:moveTo>
                    <a:pt x="0" y="0"/>
                  </a:moveTo>
                  <a:lnTo>
                    <a:pt x="4816592" y="0"/>
                  </a:lnTo>
                  <a:lnTo>
                    <a:pt x="4816592" y="2025759"/>
                  </a:lnTo>
                  <a:lnTo>
                    <a:pt x="0" y="20257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063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1938" y="5465292"/>
            <a:ext cx="3137710" cy="3137710"/>
          </a:xfrm>
          <a:custGeom>
            <a:avLst/>
            <a:gdLst/>
            <a:ahLst/>
            <a:cxnLst/>
            <a:rect l="l" t="t" r="r" b="b"/>
            <a:pathLst>
              <a:path w="3137710" h="3137710">
                <a:moveTo>
                  <a:pt x="0" y="0"/>
                </a:moveTo>
                <a:lnTo>
                  <a:pt x="3137710" y="0"/>
                </a:lnTo>
                <a:lnTo>
                  <a:pt x="3137710" y="3137710"/>
                </a:lnTo>
                <a:lnTo>
                  <a:pt x="0" y="3137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5" r="-825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6" name="Freeform 6"/>
          <p:cNvSpPr/>
          <p:nvPr/>
        </p:nvSpPr>
        <p:spPr>
          <a:xfrm>
            <a:off x="5426909" y="5465292"/>
            <a:ext cx="3137710" cy="3137710"/>
          </a:xfrm>
          <a:custGeom>
            <a:avLst/>
            <a:gdLst/>
            <a:ahLst/>
            <a:cxnLst/>
            <a:rect l="l" t="t" r="r" b="b"/>
            <a:pathLst>
              <a:path w="3137710" h="3137710">
                <a:moveTo>
                  <a:pt x="0" y="0"/>
                </a:moveTo>
                <a:lnTo>
                  <a:pt x="3137710" y="0"/>
                </a:lnTo>
                <a:lnTo>
                  <a:pt x="3137710" y="3137710"/>
                </a:lnTo>
                <a:lnTo>
                  <a:pt x="0" y="3137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5" r="-825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7" name="Freeform 7"/>
          <p:cNvSpPr/>
          <p:nvPr/>
        </p:nvSpPr>
        <p:spPr>
          <a:xfrm>
            <a:off x="9732609" y="5465292"/>
            <a:ext cx="3137710" cy="3137710"/>
          </a:xfrm>
          <a:custGeom>
            <a:avLst/>
            <a:gdLst/>
            <a:ahLst/>
            <a:cxnLst/>
            <a:rect l="l" t="t" r="r" b="b"/>
            <a:pathLst>
              <a:path w="3137710" h="3137710">
                <a:moveTo>
                  <a:pt x="0" y="0"/>
                </a:moveTo>
                <a:lnTo>
                  <a:pt x="3137709" y="0"/>
                </a:lnTo>
                <a:lnTo>
                  <a:pt x="3137709" y="3137710"/>
                </a:lnTo>
                <a:lnTo>
                  <a:pt x="0" y="3137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25" r="-825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8" name="Freeform 8"/>
          <p:cNvSpPr/>
          <p:nvPr/>
        </p:nvSpPr>
        <p:spPr>
          <a:xfrm>
            <a:off x="14038308" y="5465292"/>
            <a:ext cx="3137710" cy="3137710"/>
          </a:xfrm>
          <a:custGeom>
            <a:avLst/>
            <a:gdLst/>
            <a:ahLst/>
            <a:cxnLst/>
            <a:rect l="l" t="t" r="r" b="b"/>
            <a:pathLst>
              <a:path w="3137710" h="3137710">
                <a:moveTo>
                  <a:pt x="0" y="0"/>
                </a:moveTo>
                <a:lnTo>
                  <a:pt x="3137709" y="0"/>
                </a:lnTo>
                <a:lnTo>
                  <a:pt x="3137709" y="3137710"/>
                </a:lnTo>
                <a:lnTo>
                  <a:pt x="0" y="3137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31" r="-831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9" name="Freeform 9"/>
          <p:cNvSpPr/>
          <p:nvPr/>
        </p:nvSpPr>
        <p:spPr>
          <a:xfrm>
            <a:off x="1562411" y="3021937"/>
            <a:ext cx="2256765" cy="2078172"/>
          </a:xfrm>
          <a:custGeom>
            <a:avLst/>
            <a:gdLst/>
            <a:ahLst/>
            <a:cxnLst/>
            <a:rect l="l" t="t" r="r" b="b"/>
            <a:pathLst>
              <a:path w="2256765" h="2078172">
                <a:moveTo>
                  <a:pt x="0" y="0"/>
                </a:moveTo>
                <a:lnTo>
                  <a:pt x="2256765" y="0"/>
                </a:lnTo>
                <a:lnTo>
                  <a:pt x="2256765" y="2078172"/>
                </a:lnTo>
                <a:lnTo>
                  <a:pt x="0" y="2078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TextBox 10"/>
          <p:cNvSpPr txBox="1"/>
          <p:nvPr/>
        </p:nvSpPr>
        <p:spPr>
          <a:xfrm>
            <a:off x="714375" y="847725"/>
            <a:ext cx="7651314" cy="10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Graphic assets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11727" y="723900"/>
            <a:ext cx="8061898" cy="102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1">
                <a:solidFill>
                  <a:srgbClr val="3C3C3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Copy and paste gradient assets from this page for use on your designs. </a:t>
            </a:r>
            <a:r>
              <a:rPr lang="en-US" sz="24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You can also upload the icons files you have been provided with via download link.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4331" y="9277350"/>
            <a:ext cx="10674067" cy="23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See pages 57 to 65 of our </a:t>
            </a:r>
            <a:r>
              <a:rPr lang="en-US" sz="1700" u="sng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  <a:hlinkClick r:id="rId7" tooltip="https://nihr.widen.net/s/zxwcfsdmhc/nihr_brand-guidelines_aw"/>
              </a:rPr>
              <a:t>full Brand Guidelines</a:t>
            </a: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for more guidance on how to use our graphic assets.</a:t>
            </a:r>
          </a:p>
        </p:txBody>
      </p:sp>
      <p:sp>
        <p:nvSpPr>
          <p:cNvPr id="13" name="Freeform 13"/>
          <p:cNvSpPr/>
          <p:nvPr/>
        </p:nvSpPr>
        <p:spPr>
          <a:xfrm>
            <a:off x="5867382" y="3021937"/>
            <a:ext cx="2256765" cy="2078172"/>
          </a:xfrm>
          <a:custGeom>
            <a:avLst/>
            <a:gdLst/>
            <a:ahLst/>
            <a:cxnLst/>
            <a:rect l="l" t="t" r="r" b="b"/>
            <a:pathLst>
              <a:path w="2256765" h="2078172">
                <a:moveTo>
                  <a:pt x="0" y="0"/>
                </a:moveTo>
                <a:lnTo>
                  <a:pt x="2256765" y="0"/>
                </a:lnTo>
                <a:lnTo>
                  <a:pt x="2256765" y="2078172"/>
                </a:lnTo>
                <a:lnTo>
                  <a:pt x="0" y="20781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" r="-46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>
            <a:off x="10173081" y="3021937"/>
            <a:ext cx="2256765" cy="2078172"/>
          </a:xfrm>
          <a:custGeom>
            <a:avLst/>
            <a:gdLst/>
            <a:ahLst/>
            <a:cxnLst/>
            <a:rect l="l" t="t" r="r" b="b"/>
            <a:pathLst>
              <a:path w="2256765" h="2078172">
                <a:moveTo>
                  <a:pt x="0" y="0"/>
                </a:moveTo>
                <a:lnTo>
                  <a:pt x="2256765" y="0"/>
                </a:lnTo>
                <a:lnTo>
                  <a:pt x="2256765" y="2078172"/>
                </a:lnTo>
                <a:lnTo>
                  <a:pt x="0" y="20781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6" r="-46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>
            <a:off x="14478780" y="3021937"/>
            <a:ext cx="2256765" cy="2078172"/>
          </a:xfrm>
          <a:custGeom>
            <a:avLst/>
            <a:gdLst/>
            <a:ahLst/>
            <a:cxnLst/>
            <a:rect l="l" t="t" r="r" b="b"/>
            <a:pathLst>
              <a:path w="2256765" h="2078172">
                <a:moveTo>
                  <a:pt x="0" y="0"/>
                </a:moveTo>
                <a:lnTo>
                  <a:pt x="2256765" y="0"/>
                </a:lnTo>
                <a:lnTo>
                  <a:pt x="2256765" y="2078172"/>
                </a:lnTo>
                <a:lnTo>
                  <a:pt x="0" y="2078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6" r="-46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TextBox 16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" name="Freeform 3"/>
          <p:cNvSpPr/>
          <p:nvPr/>
        </p:nvSpPr>
        <p:spPr>
          <a:xfrm>
            <a:off x="309588" y="305967"/>
            <a:ext cx="9418364" cy="2163491"/>
          </a:xfrm>
          <a:custGeom>
            <a:avLst/>
            <a:gdLst/>
            <a:ahLst/>
            <a:cxnLst/>
            <a:rect l="l" t="t" r="r" b="b"/>
            <a:pathLst>
              <a:path w="9418364" h="2163491">
                <a:moveTo>
                  <a:pt x="0" y="0"/>
                </a:moveTo>
                <a:lnTo>
                  <a:pt x="9418364" y="0"/>
                </a:lnTo>
                <a:lnTo>
                  <a:pt x="9418364" y="2163492"/>
                </a:lnTo>
                <a:lnTo>
                  <a:pt x="0" y="2163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" name="TextBox 4"/>
          <p:cNvSpPr txBox="1"/>
          <p:nvPr/>
        </p:nvSpPr>
        <p:spPr>
          <a:xfrm>
            <a:off x="1028700" y="3408427"/>
            <a:ext cx="8699252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 b="1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Brand toolkit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384839"/>
            <a:ext cx="8699252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1">
                <a:solidFill>
                  <a:srgbClr val="3C3C3C"/>
                </a:solidFill>
                <a:latin typeface="Archia Bold"/>
                <a:ea typeface="Archia Bold"/>
                <a:cs typeface="Archia Bold"/>
                <a:sym typeface="Archia Bold"/>
              </a:rPr>
              <a:t>Version 1.0 | March 2026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289165"/>
            <a:ext cx="7943694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Contact brand@nihr.ac.uk if you have questions or need support using this toolkit.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11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95447"/>
            <a:ext cx="9144000" cy="7691553"/>
            <a:chOff x="0" y="0"/>
            <a:chExt cx="2408296" cy="20257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025759"/>
            </a:xfrm>
            <a:custGeom>
              <a:avLst/>
              <a:gdLst/>
              <a:ahLst/>
              <a:cxnLst/>
              <a:rect l="l" t="t" r="r" b="b"/>
              <a:pathLst>
                <a:path w="2408296" h="2025759">
                  <a:moveTo>
                    <a:pt x="0" y="0"/>
                  </a:moveTo>
                  <a:lnTo>
                    <a:pt x="2408296" y="0"/>
                  </a:lnTo>
                  <a:lnTo>
                    <a:pt x="2408296" y="2025759"/>
                  </a:lnTo>
                  <a:lnTo>
                    <a:pt x="0" y="2025759"/>
                  </a:lnTo>
                  <a:close/>
                </a:path>
              </a:pathLst>
            </a:custGeom>
            <a:solidFill>
              <a:srgbClr val="C5DCE5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063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2595447"/>
            <a:ext cx="9144000" cy="7691553"/>
            <a:chOff x="0" y="0"/>
            <a:chExt cx="2408296" cy="20257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8296" cy="2025759"/>
            </a:xfrm>
            <a:custGeom>
              <a:avLst/>
              <a:gdLst/>
              <a:ahLst/>
              <a:cxnLst/>
              <a:rect l="l" t="t" r="r" b="b"/>
              <a:pathLst>
                <a:path w="2408296" h="2025759">
                  <a:moveTo>
                    <a:pt x="0" y="0"/>
                  </a:moveTo>
                  <a:lnTo>
                    <a:pt x="2408296" y="0"/>
                  </a:lnTo>
                  <a:lnTo>
                    <a:pt x="2408296" y="2025759"/>
                  </a:lnTo>
                  <a:lnTo>
                    <a:pt x="0" y="2025759"/>
                  </a:lnTo>
                  <a:close/>
                </a:path>
              </a:pathLst>
            </a:custGeom>
            <a:solidFill>
              <a:srgbClr val="1C285E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08296" cy="2063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14419" y="5951839"/>
            <a:ext cx="4127737" cy="3217914"/>
          </a:xfrm>
          <a:custGeom>
            <a:avLst/>
            <a:gdLst/>
            <a:ahLst/>
            <a:cxnLst/>
            <a:rect l="l" t="t" r="r" b="b"/>
            <a:pathLst>
              <a:path w="4127737" h="3217914">
                <a:moveTo>
                  <a:pt x="0" y="0"/>
                </a:moveTo>
                <a:lnTo>
                  <a:pt x="4127737" y="0"/>
                </a:lnTo>
                <a:lnTo>
                  <a:pt x="4127737" y="3217914"/>
                </a:lnTo>
                <a:lnTo>
                  <a:pt x="0" y="3217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sp>
        <p:nvSpPr>
          <p:cNvPr id="9" name="Freeform 9"/>
          <p:cNvSpPr/>
          <p:nvPr/>
        </p:nvSpPr>
        <p:spPr>
          <a:xfrm>
            <a:off x="9588262" y="5984859"/>
            <a:ext cx="4127737" cy="3217914"/>
          </a:xfrm>
          <a:custGeom>
            <a:avLst/>
            <a:gdLst/>
            <a:ahLst/>
            <a:cxnLst/>
            <a:rect l="l" t="t" r="r" b="b"/>
            <a:pathLst>
              <a:path w="4127737" h="3217914">
                <a:moveTo>
                  <a:pt x="0" y="0"/>
                </a:moveTo>
                <a:lnTo>
                  <a:pt x="4127738" y="0"/>
                </a:lnTo>
                <a:lnTo>
                  <a:pt x="4127738" y="3217914"/>
                </a:lnTo>
                <a:lnTo>
                  <a:pt x="0" y="3217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001" dirty="0"/>
          </a:p>
        </p:txBody>
      </p:sp>
      <p:sp>
        <p:nvSpPr>
          <p:cNvPr id="10" name="Freeform 10"/>
          <p:cNvSpPr/>
          <p:nvPr/>
        </p:nvSpPr>
        <p:spPr>
          <a:xfrm>
            <a:off x="13813615" y="5905131"/>
            <a:ext cx="4127737" cy="3217914"/>
          </a:xfrm>
          <a:custGeom>
            <a:avLst/>
            <a:gdLst/>
            <a:ahLst/>
            <a:cxnLst/>
            <a:rect l="l" t="t" r="r" b="b"/>
            <a:pathLst>
              <a:path w="4127737" h="3217914">
                <a:moveTo>
                  <a:pt x="0" y="0"/>
                </a:moveTo>
                <a:lnTo>
                  <a:pt x="4127737" y="0"/>
                </a:lnTo>
                <a:lnTo>
                  <a:pt x="4127737" y="3217914"/>
                </a:lnTo>
                <a:lnTo>
                  <a:pt x="0" y="3217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>
            <a:off x="4659075" y="5905131"/>
            <a:ext cx="4127737" cy="3217914"/>
          </a:xfrm>
          <a:custGeom>
            <a:avLst/>
            <a:gdLst/>
            <a:ahLst/>
            <a:cxnLst/>
            <a:rect l="l" t="t" r="r" b="b"/>
            <a:pathLst>
              <a:path w="4127737" h="3217914">
                <a:moveTo>
                  <a:pt x="0" y="0"/>
                </a:moveTo>
                <a:lnTo>
                  <a:pt x="4127738" y="0"/>
                </a:lnTo>
                <a:lnTo>
                  <a:pt x="4127738" y="3217914"/>
                </a:lnTo>
                <a:lnTo>
                  <a:pt x="0" y="3217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>
            <a:off x="9511727" y="2895898"/>
            <a:ext cx="8429625" cy="1936368"/>
          </a:xfrm>
          <a:custGeom>
            <a:avLst/>
            <a:gdLst/>
            <a:ahLst/>
            <a:cxnLst/>
            <a:rect l="l" t="t" r="r" b="b"/>
            <a:pathLst>
              <a:path w="8429625" h="1936368">
                <a:moveTo>
                  <a:pt x="0" y="0"/>
                </a:moveTo>
                <a:lnTo>
                  <a:pt x="8429625" y="0"/>
                </a:lnTo>
                <a:lnTo>
                  <a:pt x="8429625" y="1936368"/>
                </a:lnTo>
                <a:lnTo>
                  <a:pt x="0" y="1936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>
            <a:off x="357188" y="2895898"/>
            <a:ext cx="8429625" cy="1936368"/>
          </a:xfrm>
          <a:custGeom>
            <a:avLst/>
            <a:gdLst/>
            <a:ahLst/>
            <a:cxnLst/>
            <a:rect l="l" t="t" r="r" b="b"/>
            <a:pathLst>
              <a:path w="8429625" h="1936368">
                <a:moveTo>
                  <a:pt x="0" y="0"/>
                </a:moveTo>
                <a:lnTo>
                  <a:pt x="8429624" y="0"/>
                </a:lnTo>
                <a:lnTo>
                  <a:pt x="8429624" y="1936368"/>
                </a:lnTo>
                <a:lnTo>
                  <a:pt x="0" y="1936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>
            <a:off x="9511727" y="4390555"/>
            <a:ext cx="8429625" cy="1936368"/>
          </a:xfrm>
          <a:custGeom>
            <a:avLst/>
            <a:gdLst/>
            <a:ahLst/>
            <a:cxnLst/>
            <a:rect l="l" t="t" r="r" b="b"/>
            <a:pathLst>
              <a:path w="8429625" h="1936368">
                <a:moveTo>
                  <a:pt x="0" y="0"/>
                </a:moveTo>
                <a:lnTo>
                  <a:pt x="8429625" y="0"/>
                </a:lnTo>
                <a:lnTo>
                  <a:pt x="8429625" y="1936368"/>
                </a:lnTo>
                <a:lnTo>
                  <a:pt x="0" y="19363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>
            <a:off x="357188" y="4390555"/>
            <a:ext cx="8429625" cy="1936368"/>
          </a:xfrm>
          <a:custGeom>
            <a:avLst/>
            <a:gdLst/>
            <a:ahLst/>
            <a:cxnLst/>
            <a:rect l="l" t="t" r="r" b="b"/>
            <a:pathLst>
              <a:path w="8429625" h="1936368">
                <a:moveTo>
                  <a:pt x="0" y="0"/>
                </a:moveTo>
                <a:lnTo>
                  <a:pt x="8429625" y="0"/>
                </a:lnTo>
                <a:lnTo>
                  <a:pt x="8429625" y="1936368"/>
                </a:lnTo>
                <a:lnTo>
                  <a:pt x="0" y="19363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sp>
        <p:nvSpPr>
          <p:cNvPr id="16" name="TextBox 16"/>
          <p:cNvSpPr txBox="1"/>
          <p:nvPr/>
        </p:nvSpPr>
        <p:spPr>
          <a:xfrm>
            <a:off x="714375" y="847725"/>
            <a:ext cx="566906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Core logos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11727" y="723900"/>
            <a:ext cx="8061898" cy="135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1">
                <a:solidFill>
                  <a:srgbClr val="3C3C3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Copy and paste logos from this page for use in your designs. </a:t>
            </a:r>
            <a:r>
              <a:rPr lang="en-US" sz="24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Your individual schemes and services logos have been provided separately for download. You can upload these logos into Canva for use in your designs.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4375" y="9112885"/>
            <a:ext cx="5057872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See pages 21 to 31 of our </a:t>
            </a:r>
            <a:r>
              <a:rPr lang="en-US" sz="1700" u="sng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  <a:hlinkClick r:id="rId10" tooltip="https://nihr.widen.net/s/zxwcfsdmhc/nihr_brand-guidelines_aw"/>
              </a:rPr>
              <a:t>full Brand Guidelines</a:t>
            </a: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for more guidance on how to use logos.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0CDDEC-D2DC-87B4-1F27-133230049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D93CE4B-F422-E3C5-1EEC-3B79CEA9CA78}"/>
              </a:ext>
            </a:extLst>
          </p:cNvPr>
          <p:cNvGrpSpPr/>
          <p:nvPr/>
        </p:nvGrpSpPr>
        <p:grpSpPr>
          <a:xfrm>
            <a:off x="-12700" y="2595446"/>
            <a:ext cx="9144000" cy="7691553"/>
            <a:chOff x="0" y="0"/>
            <a:chExt cx="2408296" cy="20257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F0A5082-7267-F901-8FB8-4A8D3360C8AE}"/>
                </a:ext>
              </a:extLst>
            </p:cNvPr>
            <p:cNvSpPr/>
            <p:nvPr/>
          </p:nvSpPr>
          <p:spPr>
            <a:xfrm>
              <a:off x="0" y="0"/>
              <a:ext cx="2408296" cy="2025759"/>
            </a:xfrm>
            <a:custGeom>
              <a:avLst/>
              <a:gdLst/>
              <a:ahLst/>
              <a:cxnLst/>
              <a:rect l="l" t="t" r="r" b="b"/>
              <a:pathLst>
                <a:path w="2408296" h="2025759">
                  <a:moveTo>
                    <a:pt x="0" y="0"/>
                  </a:moveTo>
                  <a:lnTo>
                    <a:pt x="2408296" y="0"/>
                  </a:lnTo>
                  <a:lnTo>
                    <a:pt x="2408296" y="2025759"/>
                  </a:lnTo>
                  <a:lnTo>
                    <a:pt x="0" y="2025759"/>
                  </a:lnTo>
                  <a:close/>
                </a:path>
              </a:pathLst>
            </a:custGeom>
            <a:solidFill>
              <a:srgbClr val="C5DCE5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F391667-C5E9-26AA-0E4B-F366FD2ACE73}"/>
                </a:ext>
              </a:extLst>
            </p:cNvPr>
            <p:cNvSpPr txBox="1"/>
            <p:nvPr/>
          </p:nvSpPr>
          <p:spPr>
            <a:xfrm>
              <a:off x="0" y="-38100"/>
              <a:ext cx="2408296" cy="2063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2B04EBA-0782-C573-C596-D79B63F340C9}"/>
              </a:ext>
            </a:extLst>
          </p:cNvPr>
          <p:cNvGrpSpPr/>
          <p:nvPr/>
        </p:nvGrpSpPr>
        <p:grpSpPr>
          <a:xfrm>
            <a:off x="9144000" y="2595447"/>
            <a:ext cx="9144000" cy="7691553"/>
            <a:chOff x="0" y="0"/>
            <a:chExt cx="2408296" cy="202575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689FC61-2CD4-08FA-403B-8BE2840EA763}"/>
                </a:ext>
              </a:extLst>
            </p:cNvPr>
            <p:cNvSpPr/>
            <p:nvPr/>
          </p:nvSpPr>
          <p:spPr>
            <a:xfrm>
              <a:off x="0" y="0"/>
              <a:ext cx="2408296" cy="2025759"/>
            </a:xfrm>
            <a:custGeom>
              <a:avLst/>
              <a:gdLst/>
              <a:ahLst/>
              <a:cxnLst/>
              <a:rect l="l" t="t" r="r" b="b"/>
              <a:pathLst>
                <a:path w="2408296" h="2025759">
                  <a:moveTo>
                    <a:pt x="0" y="0"/>
                  </a:moveTo>
                  <a:lnTo>
                    <a:pt x="2408296" y="0"/>
                  </a:lnTo>
                  <a:lnTo>
                    <a:pt x="2408296" y="2025759"/>
                  </a:lnTo>
                  <a:lnTo>
                    <a:pt x="0" y="2025759"/>
                  </a:lnTo>
                  <a:close/>
                </a:path>
              </a:pathLst>
            </a:custGeom>
            <a:solidFill>
              <a:srgbClr val="1C285E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5A41E4E-F71E-237B-3201-9CC3F7E10275}"/>
                </a:ext>
              </a:extLst>
            </p:cNvPr>
            <p:cNvSpPr txBox="1"/>
            <p:nvPr/>
          </p:nvSpPr>
          <p:spPr>
            <a:xfrm>
              <a:off x="0" y="-38100"/>
              <a:ext cx="2408296" cy="2063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E3D6607F-7906-71D7-F7E7-9DD17B385AB4}"/>
              </a:ext>
            </a:extLst>
          </p:cNvPr>
          <p:cNvSpPr txBox="1"/>
          <p:nvPr/>
        </p:nvSpPr>
        <p:spPr>
          <a:xfrm>
            <a:off x="714375" y="847725"/>
            <a:ext cx="566906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ARC </a:t>
            </a:r>
            <a:r>
              <a:rPr lang="en-US" sz="8000" b="1" dirty="0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logos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812F2034-150C-5EE7-A1BC-76092A46B16D}"/>
              </a:ext>
            </a:extLst>
          </p:cNvPr>
          <p:cNvSpPr txBox="1"/>
          <p:nvPr/>
        </p:nvSpPr>
        <p:spPr>
          <a:xfrm>
            <a:off x="9511727" y="723900"/>
            <a:ext cx="8061898" cy="135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1">
                <a:solidFill>
                  <a:srgbClr val="3C3C3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Copy and paste logos from this page for use in your designs. </a:t>
            </a:r>
            <a:r>
              <a:rPr lang="en-US" sz="24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Your individual schemes and services logos have been provided separately for download. You can upload these logos into Canva for use in your designs.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206C40D-29BA-F911-33FF-85281D9D8E75}"/>
              </a:ext>
            </a:extLst>
          </p:cNvPr>
          <p:cNvSpPr txBox="1"/>
          <p:nvPr/>
        </p:nvSpPr>
        <p:spPr>
          <a:xfrm>
            <a:off x="714375" y="9112885"/>
            <a:ext cx="5057872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See pages 21 to 31 of our </a:t>
            </a:r>
            <a:r>
              <a:rPr lang="en-US" sz="1700" u="sng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  <a:hlinkClick r:id="rId2" tooltip="https://nihr.widen.net/s/zxwcfsdmhc/nihr_brand-guidelines_aw"/>
              </a:rPr>
              <a:t>full Brand Guidelines</a:t>
            </a: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for more guidance on how to use logos.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317DAAFD-2446-D676-727C-FEECCB3D3325}"/>
              </a:ext>
            </a:extLst>
          </p:cNvPr>
          <p:cNvSpPr txBox="1"/>
          <p:nvPr/>
        </p:nvSpPr>
        <p:spPr>
          <a:xfrm>
            <a:off x="17279395" y="9220200"/>
            <a:ext cx="112210" cy="26289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FFFFF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939C1D-2795-08C1-64FF-755B9259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47" y="2895898"/>
            <a:ext cx="6902298" cy="1940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6506B9-C406-6833-BEA3-8798D58F3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207" y="2941176"/>
            <a:ext cx="6907826" cy="1940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010572-1002-7E9B-1694-B861FC969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07" y="4381869"/>
            <a:ext cx="6907826" cy="1940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A040F3-3462-2E26-B8B0-CB3E5DA47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89" y="5894485"/>
            <a:ext cx="4511204" cy="3218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AA4FD0-8143-C0AE-6814-F70F5015C5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34" y="5884191"/>
            <a:ext cx="4511197" cy="321840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68A78EBB-094F-0F13-8AAE-A4BE78F806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281" y="4381869"/>
            <a:ext cx="6899202" cy="194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00F36-5A51-C3E2-65B4-05390B32BA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326" y="5906109"/>
            <a:ext cx="4474662" cy="3079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1BAE53-CCC8-E57F-652B-EAF4A6031D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39916" y="5862342"/>
            <a:ext cx="4496779" cy="32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93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95447"/>
            <a:ext cx="9144000" cy="7691553"/>
            <a:chOff x="0" y="0"/>
            <a:chExt cx="2408296" cy="20257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025759"/>
            </a:xfrm>
            <a:custGeom>
              <a:avLst/>
              <a:gdLst/>
              <a:ahLst/>
              <a:cxnLst/>
              <a:rect l="l" t="t" r="r" b="b"/>
              <a:pathLst>
                <a:path w="2408296" h="2025759">
                  <a:moveTo>
                    <a:pt x="0" y="0"/>
                  </a:moveTo>
                  <a:lnTo>
                    <a:pt x="2408296" y="0"/>
                  </a:lnTo>
                  <a:lnTo>
                    <a:pt x="2408296" y="2025759"/>
                  </a:lnTo>
                  <a:lnTo>
                    <a:pt x="0" y="2025759"/>
                  </a:lnTo>
                  <a:close/>
                </a:path>
              </a:pathLst>
            </a:custGeom>
            <a:solidFill>
              <a:srgbClr val="C5DCE5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063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2595447"/>
            <a:ext cx="9144000" cy="7691553"/>
            <a:chOff x="0" y="0"/>
            <a:chExt cx="2408296" cy="20257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8296" cy="2025759"/>
            </a:xfrm>
            <a:custGeom>
              <a:avLst/>
              <a:gdLst/>
              <a:ahLst/>
              <a:cxnLst/>
              <a:rect l="l" t="t" r="r" b="b"/>
              <a:pathLst>
                <a:path w="2408296" h="2025759">
                  <a:moveTo>
                    <a:pt x="0" y="0"/>
                  </a:moveTo>
                  <a:lnTo>
                    <a:pt x="2408296" y="0"/>
                  </a:lnTo>
                  <a:lnTo>
                    <a:pt x="2408296" y="2025759"/>
                  </a:lnTo>
                  <a:lnTo>
                    <a:pt x="0" y="2025759"/>
                  </a:lnTo>
                  <a:close/>
                </a:path>
              </a:pathLst>
            </a:custGeom>
            <a:solidFill>
              <a:srgbClr val="1C285E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08296" cy="2063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588585" y="3090726"/>
            <a:ext cx="4110670" cy="2052774"/>
          </a:xfrm>
          <a:custGeom>
            <a:avLst/>
            <a:gdLst/>
            <a:ahLst/>
            <a:cxnLst/>
            <a:rect l="l" t="t" r="r" b="b"/>
            <a:pathLst>
              <a:path w="4110670" h="2052774">
                <a:moveTo>
                  <a:pt x="0" y="0"/>
                </a:moveTo>
                <a:lnTo>
                  <a:pt x="4110670" y="0"/>
                </a:lnTo>
                <a:lnTo>
                  <a:pt x="4110670" y="2052774"/>
                </a:lnTo>
                <a:lnTo>
                  <a:pt x="0" y="2052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" r="-62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9" name="Freeform 9"/>
          <p:cNvSpPr/>
          <p:nvPr/>
        </p:nvSpPr>
        <p:spPr>
          <a:xfrm>
            <a:off x="9732745" y="3090726"/>
            <a:ext cx="4110670" cy="2052774"/>
          </a:xfrm>
          <a:custGeom>
            <a:avLst/>
            <a:gdLst/>
            <a:ahLst/>
            <a:cxnLst/>
            <a:rect l="l" t="t" r="r" b="b"/>
            <a:pathLst>
              <a:path w="4110670" h="2052774">
                <a:moveTo>
                  <a:pt x="0" y="0"/>
                </a:moveTo>
                <a:lnTo>
                  <a:pt x="4110670" y="0"/>
                </a:lnTo>
                <a:lnTo>
                  <a:pt x="4110670" y="2052774"/>
                </a:lnTo>
                <a:lnTo>
                  <a:pt x="0" y="20527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" r="-62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>
            <a:off x="9732745" y="5988076"/>
            <a:ext cx="2740447" cy="3536924"/>
          </a:xfrm>
          <a:custGeom>
            <a:avLst/>
            <a:gdLst/>
            <a:ahLst/>
            <a:cxnLst/>
            <a:rect l="l" t="t" r="r" b="b"/>
            <a:pathLst>
              <a:path w="2740447" h="3536924">
                <a:moveTo>
                  <a:pt x="0" y="0"/>
                </a:moveTo>
                <a:lnTo>
                  <a:pt x="2740447" y="0"/>
                </a:lnTo>
                <a:lnTo>
                  <a:pt x="2740447" y="3536924"/>
                </a:lnTo>
                <a:lnTo>
                  <a:pt x="0" y="3536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" b="-68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>
            <a:off x="12360545" y="5988076"/>
            <a:ext cx="2740447" cy="3536924"/>
          </a:xfrm>
          <a:custGeom>
            <a:avLst/>
            <a:gdLst/>
            <a:ahLst/>
            <a:cxnLst/>
            <a:rect l="l" t="t" r="r" b="b"/>
            <a:pathLst>
              <a:path w="2740447" h="3536924">
                <a:moveTo>
                  <a:pt x="0" y="0"/>
                </a:moveTo>
                <a:lnTo>
                  <a:pt x="2740447" y="0"/>
                </a:lnTo>
                <a:lnTo>
                  <a:pt x="2740447" y="3536924"/>
                </a:lnTo>
                <a:lnTo>
                  <a:pt x="0" y="3536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" b="-68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>
            <a:off x="15643920" y="5672581"/>
            <a:ext cx="2000844" cy="1893457"/>
          </a:xfrm>
          <a:custGeom>
            <a:avLst/>
            <a:gdLst/>
            <a:ahLst/>
            <a:cxnLst/>
            <a:rect l="l" t="t" r="r" b="b"/>
            <a:pathLst>
              <a:path w="2000844" h="1893457">
                <a:moveTo>
                  <a:pt x="0" y="0"/>
                </a:moveTo>
                <a:lnTo>
                  <a:pt x="2000844" y="0"/>
                </a:lnTo>
                <a:lnTo>
                  <a:pt x="2000844" y="1893457"/>
                </a:lnTo>
                <a:lnTo>
                  <a:pt x="0" y="1893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" r="-4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>
            <a:off x="15643920" y="7526897"/>
            <a:ext cx="2000844" cy="1893457"/>
          </a:xfrm>
          <a:custGeom>
            <a:avLst/>
            <a:gdLst/>
            <a:ahLst/>
            <a:cxnLst/>
            <a:rect l="l" t="t" r="r" b="b"/>
            <a:pathLst>
              <a:path w="2000844" h="1893457">
                <a:moveTo>
                  <a:pt x="0" y="0"/>
                </a:moveTo>
                <a:lnTo>
                  <a:pt x="2000844" y="0"/>
                </a:lnTo>
                <a:lnTo>
                  <a:pt x="2000844" y="1893457"/>
                </a:lnTo>
                <a:lnTo>
                  <a:pt x="0" y="18934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" r="-4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>
            <a:off x="4444585" y="3090726"/>
            <a:ext cx="4110670" cy="2052774"/>
          </a:xfrm>
          <a:custGeom>
            <a:avLst/>
            <a:gdLst/>
            <a:ahLst/>
            <a:cxnLst/>
            <a:rect l="l" t="t" r="r" b="b"/>
            <a:pathLst>
              <a:path w="4110670" h="2052774">
                <a:moveTo>
                  <a:pt x="0" y="0"/>
                </a:moveTo>
                <a:lnTo>
                  <a:pt x="4110670" y="0"/>
                </a:lnTo>
                <a:lnTo>
                  <a:pt x="4110670" y="2052774"/>
                </a:lnTo>
                <a:lnTo>
                  <a:pt x="0" y="20527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2" r="-62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>
            <a:off x="588745" y="3090726"/>
            <a:ext cx="4110670" cy="2052774"/>
          </a:xfrm>
          <a:custGeom>
            <a:avLst/>
            <a:gdLst/>
            <a:ahLst/>
            <a:cxnLst/>
            <a:rect l="l" t="t" r="r" b="b"/>
            <a:pathLst>
              <a:path w="4110670" h="2052774">
                <a:moveTo>
                  <a:pt x="0" y="0"/>
                </a:moveTo>
                <a:lnTo>
                  <a:pt x="4110670" y="0"/>
                </a:lnTo>
                <a:lnTo>
                  <a:pt x="4110670" y="2052774"/>
                </a:lnTo>
                <a:lnTo>
                  <a:pt x="0" y="20527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2" r="-62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>
            <a:off x="588745" y="5988076"/>
            <a:ext cx="2740447" cy="3536924"/>
          </a:xfrm>
          <a:custGeom>
            <a:avLst/>
            <a:gdLst/>
            <a:ahLst/>
            <a:cxnLst/>
            <a:rect l="l" t="t" r="r" b="b"/>
            <a:pathLst>
              <a:path w="2740447" h="3536924">
                <a:moveTo>
                  <a:pt x="0" y="0"/>
                </a:moveTo>
                <a:lnTo>
                  <a:pt x="2740447" y="0"/>
                </a:lnTo>
                <a:lnTo>
                  <a:pt x="2740447" y="3536924"/>
                </a:lnTo>
                <a:lnTo>
                  <a:pt x="0" y="3536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8" b="-68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>
            <a:off x="3216545" y="5988076"/>
            <a:ext cx="2740447" cy="3536924"/>
          </a:xfrm>
          <a:custGeom>
            <a:avLst/>
            <a:gdLst/>
            <a:ahLst/>
            <a:cxnLst/>
            <a:rect l="l" t="t" r="r" b="b"/>
            <a:pathLst>
              <a:path w="2740447" h="3536924">
                <a:moveTo>
                  <a:pt x="0" y="0"/>
                </a:moveTo>
                <a:lnTo>
                  <a:pt x="2740447" y="0"/>
                </a:lnTo>
                <a:lnTo>
                  <a:pt x="2740447" y="3536924"/>
                </a:lnTo>
                <a:lnTo>
                  <a:pt x="0" y="3536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8" b="-68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>
            <a:off x="6550074" y="5672581"/>
            <a:ext cx="2000844" cy="1893457"/>
          </a:xfrm>
          <a:custGeom>
            <a:avLst/>
            <a:gdLst/>
            <a:ahLst/>
            <a:cxnLst/>
            <a:rect l="l" t="t" r="r" b="b"/>
            <a:pathLst>
              <a:path w="2000844" h="1893457">
                <a:moveTo>
                  <a:pt x="0" y="0"/>
                </a:moveTo>
                <a:lnTo>
                  <a:pt x="2000844" y="0"/>
                </a:lnTo>
                <a:lnTo>
                  <a:pt x="2000844" y="1893457"/>
                </a:lnTo>
                <a:lnTo>
                  <a:pt x="0" y="1893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" r="-4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9" name="Freeform 19"/>
          <p:cNvSpPr/>
          <p:nvPr/>
        </p:nvSpPr>
        <p:spPr>
          <a:xfrm>
            <a:off x="6550074" y="7526897"/>
            <a:ext cx="2000844" cy="1893457"/>
          </a:xfrm>
          <a:custGeom>
            <a:avLst/>
            <a:gdLst/>
            <a:ahLst/>
            <a:cxnLst/>
            <a:rect l="l" t="t" r="r" b="b"/>
            <a:pathLst>
              <a:path w="2000844" h="1893457">
                <a:moveTo>
                  <a:pt x="0" y="0"/>
                </a:moveTo>
                <a:lnTo>
                  <a:pt x="2000844" y="0"/>
                </a:lnTo>
                <a:lnTo>
                  <a:pt x="2000844" y="1893457"/>
                </a:lnTo>
                <a:lnTo>
                  <a:pt x="0" y="18934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" r="-4"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0" name="TextBox 20"/>
          <p:cNvSpPr txBox="1"/>
          <p:nvPr/>
        </p:nvSpPr>
        <p:spPr>
          <a:xfrm>
            <a:off x="714375" y="847725"/>
            <a:ext cx="7356728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NIHR20 logos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11727" y="723900"/>
            <a:ext cx="806189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1">
                <a:solidFill>
                  <a:srgbClr val="3C3C3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Copy and paste logos from this page for use in your designs.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95447"/>
            <a:ext cx="18288000" cy="7691553"/>
            <a:chOff x="0" y="0"/>
            <a:chExt cx="4816593" cy="20257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25759"/>
            </a:xfrm>
            <a:custGeom>
              <a:avLst/>
              <a:gdLst/>
              <a:ahLst/>
              <a:cxnLst/>
              <a:rect l="l" t="t" r="r" b="b"/>
              <a:pathLst>
                <a:path w="4816592" h="2025759">
                  <a:moveTo>
                    <a:pt x="0" y="0"/>
                  </a:moveTo>
                  <a:lnTo>
                    <a:pt x="4816592" y="0"/>
                  </a:lnTo>
                  <a:lnTo>
                    <a:pt x="4816592" y="2025759"/>
                  </a:lnTo>
                  <a:lnTo>
                    <a:pt x="0" y="20257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063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4375" y="4023071"/>
            <a:ext cx="2177084" cy="217708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C5D5D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14375" y="847725"/>
            <a:ext cx="7534513" cy="10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Colour palette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11727" y="723900"/>
            <a:ext cx="8061898" cy="135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1">
                <a:solidFill>
                  <a:srgbClr val="3C3C3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Use the RGB, HEX and CMYK values to add our brand colours </a:t>
            </a:r>
            <a:r>
              <a:rPr lang="en-US" sz="2400" b="1" u="sng">
                <a:solidFill>
                  <a:srgbClr val="1C285E"/>
                </a:solidFill>
                <a:latin typeface="Inclusive Sans Bold"/>
                <a:ea typeface="Inclusive Sans Bold"/>
                <a:cs typeface="Inclusive Sans Bold"/>
                <a:sym typeface="Inclusive Sans Bold"/>
                <a:hlinkClick r:id="rId2" tooltip="https://www.canva.com/en_gb/help/color-palettes/"/>
              </a:rPr>
              <a:t>to your palette</a:t>
            </a:r>
            <a:r>
              <a:rPr lang="en-US" sz="2400" b="1">
                <a:solidFill>
                  <a:srgbClr val="3C3C3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. </a:t>
            </a:r>
            <a:r>
              <a:rPr lang="en-US" sz="24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You can also copy and paste and/or use the eyedropper tool to use in your digital designs. Enter CMYK manually if exporting for print.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031289" y="4023071"/>
            <a:ext cx="2177084" cy="217708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4762" cap="sq">
              <a:solidFill>
                <a:srgbClr val="3C3C3C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4375" y="6327643"/>
            <a:ext cx="2177084" cy="217708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285E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031289" y="6327643"/>
            <a:ext cx="2177084" cy="217708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3C3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737608" y="4023071"/>
            <a:ext cx="2177084" cy="217708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7E9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054522" y="4023071"/>
            <a:ext cx="2177084" cy="217708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4C5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737608" y="6327643"/>
            <a:ext cx="2177084" cy="217708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51C2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054522" y="6327643"/>
            <a:ext cx="2177084" cy="217708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E439C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369470" y="4023071"/>
            <a:ext cx="2177084" cy="2177084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1E0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686384" y="4023071"/>
            <a:ext cx="2177084" cy="2177084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E626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0369470" y="6327643"/>
            <a:ext cx="2177084" cy="2177084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04055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686384" y="6327643"/>
            <a:ext cx="2177084" cy="2177084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A5766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5396541" y="4023071"/>
            <a:ext cx="2177084" cy="2177084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F4EB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5396541" y="6327643"/>
            <a:ext cx="2177084" cy="2177084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5DCE5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AutoShape 49"/>
          <p:cNvSpPr/>
          <p:nvPr/>
        </p:nvSpPr>
        <p:spPr>
          <a:xfrm flipV="1">
            <a:off x="5484223" y="4023071"/>
            <a:ext cx="0" cy="4481656"/>
          </a:xfrm>
          <a:prstGeom prst="line">
            <a:avLst/>
          </a:prstGeom>
          <a:ln w="9525" cap="rnd">
            <a:solidFill>
              <a:srgbClr val="3C3C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sp>
        <p:nvSpPr>
          <p:cNvPr id="50" name="AutoShape 50"/>
          <p:cNvSpPr/>
          <p:nvPr/>
        </p:nvSpPr>
        <p:spPr>
          <a:xfrm flipV="1">
            <a:off x="15134931" y="4023071"/>
            <a:ext cx="0" cy="4481656"/>
          </a:xfrm>
          <a:prstGeom prst="line">
            <a:avLst/>
          </a:prstGeom>
          <a:ln w="9525" cap="rnd">
            <a:solidFill>
              <a:srgbClr val="3C3C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001"/>
          </a:p>
        </p:txBody>
      </p:sp>
      <p:grpSp>
        <p:nvGrpSpPr>
          <p:cNvPr id="51" name="Group 51"/>
          <p:cNvGrpSpPr/>
          <p:nvPr/>
        </p:nvGrpSpPr>
        <p:grpSpPr>
          <a:xfrm>
            <a:off x="714375" y="3239047"/>
            <a:ext cx="1230837" cy="438683"/>
            <a:chOff x="0" y="0"/>
            <a:chExt cx="555722" cy="198065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555722" cy="198065"/>
            </a:xfrm>
            <a:custGeom>
              <a:avLst/>
              <a:gdLst/>
              <a:ahLst/>
              <a:cxnLst/>
              <a:rect l="l" t="t" r="r" b="b"/>
              <a:pathLst>
                <a:path w="555722" h="198065">
                  <a:moveTo>
                    <a:pt x="0" y="0"/>
                  </a:moveTo>
                  <a:lnTo>
                    <a:pt x="555722" y="0"/>
                  </a:lnTo>
                  <a:lnTo>
                    <a:pt x="555722" y="198065"/>
                  </a:lnTo>
                  <a:lnTo>
                    <a:pt x="0" y="198065"/>
                  </a:lnTo>
                  <a:close/>
                </a:path>
              </a:pathLst>
            </a:custGeom>
            <a:ln w="9525" cap="sq">
              <a:solidFill>
                <a:srgbClr val="1C285E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28575"/>
              <a:ext cx="555722" cy="169490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193E72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Primary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5737608" y="3239047"/>
            <a:ext cx="1463729" cy="438683"/>
            <a:chOff x="0" y="0"/>
            <a:chExt cx="660873" cy="198065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660873" cy="198065"/>
            </a:xfrm>
            <a:custGeom>
              <a:avLst/>
              <a:gdLst/>
              <a:ahLst/>
              <a:cxnLst/>
              <a:rect l="l" t="t" r="r" b="b"/>
              <a:pathLst>
                <a:path w="660873" h="198065">
                  <a:moveTo>
                    <a:pt x="0" y="0"/>
                  </a:moveTo>
                  <a:lnTo>
                    <a:pt x="660873" y="0"/>
                  </a:lnTo>
                  <a:lnTo>
                    <a:pt x="660873" y="198065"/>
                  </a:lnTo>
                  <a:lnTo>
                    <a:pt x="0" y="198065"/>
                  </a:lnTo>
                  <a:close/>
                </a:path>
              </a:pathLst>
            </a:custGeom>
            <a:ln w="9525" cap="sq">
              <a:solidFill>
                <a:srgbClr val="1C285E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28575"/>
              <a:ext cx="660873" cy="169490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193E72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Secondary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5396541" y="3239047"/>
            <a:ext cx="1194065" cy="438683"/>
            <a:chOff x="0" y="0"/>
            <a:chExt cx="539119" cy="198065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539119" cy="198065"/>
            </a:xfrm>
            <a:custGeom>
              <a:avLst/>
              <a:gdLst/>
              <a:ahLst/>
              <a:cxnLst/>
              <a:rect l="l" t="t" r="r" b="b"/>
              <a:pathLst>
                <a:path w="539119" h="198065">
                  <a:moveTo>
                    <a:pt x="0" y="0"/>
                  </a:moveTo>
                  <a:lnTo>
                    <a:pt x="539119" y="0"/>
                  </a:lnTo>
                  <a:lnTo>
                    <a:pt x="539119" y="198065"/>
                  </a:lnTo>
                  <a:lnTo>
                    <a:pt x="0" y="198065"/>
                  </a:lnTo>
                  <a:close/>
                </a:path>
              </a:pathLst>
            </a:custGeom>
            <a:ln w="9525" cap="sq">
              <a:solidFill>
                <a:srgbClr val="1C285E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28575"/>
              <a:ext cx="539119" cy="169490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193E72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Neutral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714375" y="4023071"/>
            <a:ext cx="1701495" cy="1618907"/>
            <a:chOff x="0" y="0"/>
            <a:chExt cx="768224" cy="73093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768224" cy="730935"/>
            </a:xfrm>
            <a:custGeom>
              <a:avLst/>
              <a:gdLst/>
              <a:ahLst/>
              <a:cxnLst/>
              <a:rect l="l" t="t" r="r" b="b"/>
              <a:pathLst>
                <a:path w="768224" h="730935">
                  <a:moveTo>
                    <a:pt x="0" y="0"/>
                  </a:moveTo>
                  <a:lnTo>
                    <a:pt x="768224" y="0"/>
                  </a:lnTo>
                  <a:lnTo>
                    <a:pt x="768224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0"/>
              <a:ext cx="768224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Coral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#fc5d5d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252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93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93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2091473" y="4838423"/>
            <a:ext cx="796941" cy="1361732"/>
            <a:chOff x="0" y="0"/>
            <a:chExt cx="359818" cy="614821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359818" cy="614821"/>
            </a:xfrm>
            <a:custGeom>
              <a:avLst/>
              <a:gdLst/>
              <a:ahLst/>
              <a:cxnLst/>
              <a:rect l="l" t="t" r="r" b="b"/>
              <a:pathLst>
                <a:path w="359818" h="614821">
                  <a:moveTo>
                    <a:pt x="0" y="0"/>
                  </a:moveTo>
                  <a:lnTo>
                    <a:pt x="359818" y="0"/>
                  </a:lnTo>
                  <a:lnTo>
                    <a:pt x="359818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0"/>
              <a:ext cx="359818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76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58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0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3031289" y="4023071"/>
            <a:ext cx="1701495" cy="1618907"/>
            <a:chOff x="0" y="0"/>
            <a:chExt cx="768224" cy="730935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768224" cy="730935"/>
            </a:xfrm>
            <a:custGeom>
              <a:avLst/>
              <a:gdLst/>
              <a:ahLst/>
              <a:cxnLst/>
              <a:rect l="l" t="t" r="r" b="b"/>
              <a:pathLst>
                <a:path w="768224" h="730935">
                  <a:moveTo>
                    <a:pt x="0" y="0"/>
                  </a:moveTo>
                  <a:lnTo>
                    <a:pt x="768224" y="0"/>
                  </a:lnTo>
                  <a:lnTo>
                    <a:pt x="768224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0"/>
              <a:ext cx="768224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White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#ffffff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255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255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255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4408387" y="4838423"/>
            <a:ext cx="796941" cy="1361732"/>
            <a:chOff x="0" y="0"/>
            <a:chExt cx="359818" cy="614821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359818" cy="614821"/>
            </a:xfrm>
            <a:custGeom>
              <a:avLst/>
              <a:gdLst/>
              <a:ahLst/>
              <a:cxnLst/>
              <a:rect l="l" t="t" r="r" b="b"/>
              <a:pathLst>
                <a:path w="359818" h="614821">
                  <a:moveTo>
                    <a:pt x="0" y="0"/>
                  </a:moveTo>
                  <a:lnTo>
                    <a:pt x="359818" y="0"/>
                  </a:lnTo>
                  <a:lnTo>
                    <a:pt x="359818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0"/>
              <a:ext cx="359818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0</a:t>
              </a: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5737608" y="4023071"/>
            <a:ext cx="1701495" cy="1618907"/>
            <a:chOff x="0" y="0"/>
            <a:chExt cx="768224" cy="730935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768224" cy="730935"/>
            </a:xfrm>
            <a:custGeom>
              <a:avLst/>
              <a:gdLst/>
              <a:ahLst/>
              <a:cxnLst/>
              <a:rect l="l" t="t" r="r" b="b"/>
              <a:pathLst>
                <a:path w="768224" h="730935">
                  <a:moveTo>
                    <a:pt x="0" y="0"/>
                  </a:moveTo>
                  <a:lnTo>
                    <a:pt x="768224" y="0"/>
                  </a:lnTo>
                  <a:lnTo>
                    <a:pt x="768224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0"/>
              <a:ext cx="768224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Glove Blue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#c7e9ff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199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233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255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7114706" y="4838423"/>
            <a:ext cx="796941" cy="1361732"/>
            <a:chOff x="0" y="0"/>
            <a:chExt cx="359818" cy="614821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359818" cy="614821"/>
            </a:xfrm>
            <a:custGeom>
              <a:avLst/>
              <a:gdLst/>
              <a:ahLst/>
              <a:cxnLst/>
              <a:rect l="l" t="t" r="r" b="b"/>
              <a:pathLst>
                <a:path w="359818" h="614821">
                  <a:moveTo>
                    <a:pt x="0" y="0"/>
                  </a:moveTo>
                  <a:lnTo>
                    <a:pt x="359818" y="0"/>
                  </a:lnTo>
                  <a:lnTo>
                    <a:pt x="359818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0" y="0"/>
              <a:ext cx="359818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25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0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8052556" y="4028970"/>
            <a:ext cx="1764464" cy="1618907"/>
            <a:chOff x="0" y="0"/>
            <a:chExt cx="796654" cy="730935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796654" cy="730935"/>
            </a:xfrm>
            <a:custGeom>
              <a:avLst/>
              <a:gdLst/>
              <a:ahLst/>
              <a:cxnLst/>
              <a:rect l="l" t="t" r="r" b="b"/>
              <a:pathLst>
                <a:path w="796654" h="730935">
                  <a:moveTo>
                    <a:pt x="0" y="0"/>
                  </a:moveTo>
                  <a:lnTo>
                    <a:pt x="796654" y="0"/>
                  </a:lnTo>
                  <a:lnTo>
                    <a:pt x="796654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0"/>
              <a:ext cx="796654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Uniform Lilac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 #c4c5ff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196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197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255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9429654" y="4838423"/>
            <a:ext cx="796941" cy="1361732"/>
            <a:chOff x="0" y="0"/>
            <a:chExt cx="359818" cy="614821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359818" cy="614821"/>
            </a:xfrm>
            <a:custGeom>
              <a:avLst/>
              <a:gdLst/>
              <a:ahLst/>
              <a:cxnLst/>
              <a:rect l="l" t="t" r="r" b="b"/>
              <a:pathLst>
                <a:path w="359818" h="614821">
                  <a:moveTo>
                    <a:pt x="0" y="0"/>
                  </a:moveTo>
                  <a:lnTo>
                    <a:pt x="359818" y="0"/>
                  </a:lnTo>
                  <a:lnTo>
                    <a:pt x="359818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0" y="0"/>
              <a:ext cx="359818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26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23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0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374482" y="4023071"/>
            <a:ext cx="1775568" cy="1618907"/>
            <a:chOff x="0" y="0"/>
            <a:chExt cx="801668" cy="730935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01668" cy="730935"/>
            </a:xfrm>
            <a:custGeom>
              <a:avLst/>
              <a:gdLst/>
              <a:ahLst/>
              <a:cxnLst/>
              <a:rect l="l" t="t" r="r" b="b"/>
              <a:pathLst>
                <a:path w="801668" h="730935">
                  <a:moveTo>
                    <a:pt x="0" y="0"/>
                  </a:moveTo>
                  <a:lnTo>
                    <a:pt x="801668" y="0"/>
                  </a:lnTo>
                  <a:lnTo>
                    <a:pt x="801668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0"/>
              <a:ext cx="801668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Pink Quartz 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#ffd1e0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255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209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224</a:t>
              </a: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1751579" y="4838423"/>
            <a:ext cx="796941" cy="1361732"/>
            <a:chOff x="0" y="0"/>
            <a:chExt cx="359818" cy="614821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359818" cy="614821"/>
            </a:xfrm>
            <a:custGeom>
              <a:avLst/>
              <a:gdLst/>
              <a:ahLst/>
              <a:cxnLst/>
              <a:rect l="l" t="t" r="r" b="b"/>
              <a:pathLst>
                <a:path w="359818" h="614821">
                  <a:moveTo>
                    <a:pt x="0" y="0"/>
                  </a:moveTo>
                  <a:lnTo>
                    <a:pt x="359818" y="0"/>
                  </a:lnTo>
                  <a:lnTo>
                    <a:pt x="359818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359818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26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3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0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2681871" y="4023071"/>
            <a:ext cx="2174039" cy="1618907"/>
            <a:chOff x="0" y="0"/>
            <a:chExt cx="981577" cy="730935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981577" cy="730935"/>
            </a:xfrm>
            <a:custGeom>
              <a:avLst/>
              <a:gdLst/>
              <a:ahLst/>
              <a:cxnLst/>
              <a:rect l="l" t="t" r="r" b="b"/>
              <a:pathLst>
                <a:path w="981577" h="730935">
                  <a:moveTo>
                    <a:pt x="0" y="0"/>
                  </a:moveTo>
                  <a:lnTo>
                    <a:pt x="981577" y="0"/>
                  </a:lnTo>
                  <a:lnTo>
                    <a:pt x="981577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0" y="0"/>
              <a:ext cx="981577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Sunshine Yellow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 #ffe626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255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230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38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14058968" y="4838423"/>
            <a:ext cx="796941" cy="1361732"/>
            <a:chOff x="0" y="0"/>
            <a:chExt cx="359818" cy="614821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359818" cy="614821"/>
            </a:xfrm>
            <a:custGeom>
              <a:avLst/>
              <a:gdLst/>
              <a:ahLst/>
              <a:cxnLst/>
              <a:rect l="l" t="t" r="r" b="b"/>
              <a:pathLst>
                <a:path w="359818" h="614821">
                  <a:moveTo>
                    <a:pt x="0" y="0"/>
                  </a:moveTo>
                  <a:lnTo>
                    <a:pt x="359818" y="0"/>
                  </a:lnTo>
                  <a:lnTo>
                    <a:pt x="359818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0" y="0"/>
              <a:ext cx="359818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3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4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88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0</a:t>
              </a:r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15406393" y="4023071"/>
            <a:ext cx="1701495" cy="1618907"/>
            <a:chOff x="0" y="0"/>
            <a:chExt cx="768224" cy="730935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768224" cy="730935"/>
            </a:xfrm>
            <a:custGeom>
              <a:avLst/>
              <a:gdLst/>
              <a:ahLst/>
              <a:cxnLst/>
              <a:rect l="l" t="t" r="r" b="b"/>
              <a:pathLst>
                <a:path w="768224" h="730935">
                  <a:moveTo>
                    <a:pt x="0" y="0"/>
                  </a:moveTo>
                  <a:lnTo>
                    <a:pt x="768224" y="0"/>
                  </a:lnTo>
                  <a:lnTo>
                    <a:pt x="768224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0" y="0"/>
              <a:ext cx="768224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Putty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#faf4eb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250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244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235</a:t>
              </a: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16783491" y="4838423"/>
            <a:ext cx="796941" cy="1361732"/>
            <a:chOff x="0" y="0"/>
            <a:chExt cx="359818" cy="614821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359818" cy="614821"/>
            </a:xfrm>
            <a:custGeom>
              <a:avLst/>
              <a:gdLst/>
              <a:ahLst/>
              <a:cxnLst/>
              <a:rect l="l" t="t" r="r" b="b"/>
              <a:pathLst>
                <a:path w="359818" h="614821">
                  <a:moveTo>
                    <a:pt x="0" y="0"/>
                  </a:moveTo>
                  <a:lnTo>
                    <a:pt x="359818" y="0"/>
                  </a:lnTo>
                  <a:lnTo>
                    <a:pt x="359818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0" y="0"/>
              <a:ext cx="359818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3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4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10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0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723900" y="6327643"/>
            <a:ext cx="1701495" cy="1618907"/>
            <a:chOff x="0" y="0"/>
            <a:chExt cx="768224" cy="730935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768224" cy="730935"/>
            </a:xfrm>
            <a:custGeom>
              <a:avLst/>
              <a:gdLst/>
              <a:ahLst/>
              <a:cxnLst/>
              <a:rect l="l" t="t" r="r" b="b"/>
              <a:pathLst>
                <a:path w="768224" h="730935">
                  <a:moveTo>
                    <a:pt x="0" y="0"/>
                  </a:moveTo>
                  <a:lnTo>
                    <a:pt x="768224" y="0"/>
                  </a:lnTo>
                  <a:lnTo>
                    <a:pt x="768224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0" y="0"/>
              <a:ext cx="768224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Navy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#1c285e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28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40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94</a:t>
              </a:r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2005658" y="7142995"/>
            <a:ext cx="892281" cy="1361732"/>
            <a:chOff x="0" y="0"/>
            <a:chExt cx="402864" cy="614821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402864" cy="614821"/>
            </a:xfrm>
            <a:custGeom>
              <a:avLst/>
              <a:gdLst/>
              <a:ahLst/>
              <a:cxnLst/>
              <a:rect l="l" t="t" r="r" b="b"/>
              <a:pathLst>
                <a:path w="402864" h="614821">
                  <a:moveTo>
                    <a:pt x="0" y="0"/>
                  </a:moveTo>
                  <a:lnTo>
                    <a:pt x="402864" y="0"/>
                  </a:lnTo>
                  <a:lnTo>
                    <a:pt x="402864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7" name="TextBox 107"/>
            <p:cNvSpPr txBox="1"/>
            <p:nvPr/>
          </p:nvSpPr>
          <p:spPr>
            <a:xfrm>
              <a:off x="0" y="0"/>
              <a:ext cx="402864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100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90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33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23</a:t>
              </a:r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3031289" y="6327643"/>
            <a:ext cx="1701495" cy="1618907"/>
            <a:chOff x="0" y="0"/>
            <a:chExt cx="768224" cy="730935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768224" cy="730935"/>
            </a:xfrm>
            <a:custGeom>
              <a:avLst/>
              <a:gdLst/>
              <a:ahLst/>
              <a:cxnLst/>
              <a:rect l="l" t="t" r="r" b="b"/>
              <a:pathLst>
                <a:path w="768224" h="730935">
                  <a:moveTo>
                    <a:pt x="0" y="0"/>
                  </a:moveTo>
                  <a:lnTo>
                    <a:pt x="768224" y="0"/>
                  </a:lnTo>
                  <a:lnTo>
                    <a:pt x="768224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0" y="0"/>
              <a:ext cx="768224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Off-black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#3c3c3c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60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60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60</a:t>
              </a:r>
            </a:p>
          </p:txBody>
        </p:sp>
      </p:grpSp>
      <p:grpSp>
        <p:nvGrpSpPr>
          <p:cNvPr id="111" name="Group 111"/>
          <p:cNvGrpSpPr/>
          <p:nvPr/>
        </p:nvGrpSpPr>
        <p:grpSpPr>
          <a:xfrm>
            <a:off x="4408387" y="7142995"/>
            <a:ext cx="796941" cy="1361732"/>
            <a:chOff x="0" y="0"/>
            <a:chExt cx="359818" cy="614821"/>
          </a:xfrm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359818" cy="614821"/>
            </a:xfrm>
            <a:custGeom>
              <a:avLst/>
              <a:gdLst/>
              <a:ahLst/>
              <a:cxnLst/>
              <a:rect l="l" t="t" r="r" b="b"/>
              <a:pathLst>
                <a:path w="359818" h="614821">
                  <a:moveTo>
                    <a:pt x="0" y="0"/>
                  </a:moveTo>
                  <a:lnTo>
                    <a:pt x="359818" y="0"/>
                  </a:lnTo>
                  <a:lnTo>
                    <a:pt x="359818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3" name="TextBox 113"/>
            <p:cNvSpPr txBox="1"/>
            <p:nvPr/>
          </p:nvSpPr>
          <p:spPr>
            <a:xfrm>
              <a:off x="0" y="0"/>
              <a:ext cx="359818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90</a:t>
              </a:r>
            </a:p>
          </p:txBody>
        </p:sp>
      </p:grpSp>
      <p:grpSp>
        <p:nvGrpSpPr>
          <p:cNvPr id="114" name="Group 114"/>
          <p:cNvGrpSpPr/>
          <p:nvPr/>
        </p:nvGrpSpPr>
        <p:grpSpPr>
          <a:xfrm>
            <a:off x="5737608" y="6327643"/>
            <a:ext cx="1701495" cy="1618907"/>
            <a:chOff x="0" y="0"/>
            <a:chExt cx="768224" cy="730935"/>
          </a:xfrm>
        </p:grpSpPr>
        <p:sp>
          <p:nvSpPr>
            <p:cNvPr id="115" name="Freeform 115"/>
            <p:cNvSpPr/>
            <p:nvPr/>
          </p:nvSpPr>
          <p:spPr>
            <a:xfrm>
              <a:off x="0" y="0"/>
              <a:ext cx="768224" cy="730935"/>
            </a:xfrm>
            <a:custGeom>
              <a:avLst/>
              <a:gdLst/>
              <a:ahLst/>
              <a:cxnLst/>
              <a:rect l="l" t="t" r="r" b="b"/>
              <a:pathLst>
                <a:path w="768224" h="730935">
                  <a:moveTo>
                    <a:pt x="0" y="0"/>
                  </a:moveTo>
                  <a:lnTo>
                    <a:pt x="768224" y="0"/>
                  </a:lnTo>
                  <a:lnTo>
                    <a:pt x="768224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6" name="TextBox 116"/>
            <p:cNvSpPr txBox="1"/>
            <p:nvPr/>
          </p:nvSpPr>
          <p:spPr>
            <a:xfrm>
              <a:off x="0" y="0"/>
              <a:ext cx="768224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Blue Flame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#0051c2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81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194</a:t>
              </a:r>
            </a:p>
          </p:txBody>
        </p:sp>
      </p:grpSp>
      <p:grpSp>
        <p:nvGrpSpPr>
          <p:cNvPr id="117" name="Group 117"/>
          <p:cNvGrpSpPr/>
          <p:nvPr/>
        </p:nvGrpSpPr>
        <p:grpSpPr>
          <a:xfrm>
            <a:off x="7114706" y="7142995"/>
            <a:ext cx="796941" cy="1361732"/>
            <a:chOff x="0" y="0"/>
            <a:chExt cx="359818" cy="614821"/>
          </a:xfrm>
        </p:grpSpPr>
        <p:sp>
          <p:nvSpPr>
            <p:cNvPr id="118" name="Freeform 118"/>
            <p:cNvSpPr/>
            <p:nvPr/>
          </p:nvSpPr>
          <p:spPr>
            <a:xfrm>
              <a:off x="0" y="0"/>
              <a:ext cx="359818" cy="614821"/>
            </a:xfrm>
            <a:custGeom>
              <a:avLst/>
              <a:gdLst/>
              <a:ahLst/>
              <a:cxnLst/>
              <a:rect l="l" t="t" r="r" b="b"/>
              <a:pathLst>
                <a:path w="359818" h="614821">
                  <a:moveTo>
                    <a:pt x="0" y="0"/>
                  </a:moveTo>
                  <a:lnTo>
                    <a:pt x="359818" y="0"/>
                  </a:lnTo>
                  <a:lnTo>
                    <a:pt x="359818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9" name="TextBox 119"/>
            <p:cNvSpPr txBox="1"/>
            <p:nvPr/>
          </p:nvSpPr>
          <p:spPr>
            <a:xfrm>
              <a:off x="0" y="0"/>
              <a:ext cx="359818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90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67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0</a:t>
              </a:r>
            </a:p>
          </p:txBody>
        </p:sp>
      </p:grpSp>
      <p:grpSp>
        <p:nvGrpSpPr>
          <p:cNvPr id="120" name="Group 120"/>
          <p:cNvGrpSpPr/>
          <p:nvPr/>
        </p:nvGrpSpPr>
        <p:grpSpPr>
          <a:xfrm>
            <a:off x="8056980" y="6327643"/>
            <a:ext cx="1701495" cy="1618907"/>
            <a:chOff x="0" y="0"/>
            <a:chExt cx="768224" cy="730935"/>
          </a:xfrm>
        </p:grpSpPr>
        <p:sp>
          <p:nvSpPr>
            <p:cNvPr id="121" name="Freeform 121"/>
            <p:cNvSpPr/>
            <p:nvPr/>
          </p:nvSpPr>
          <p:spPr>
            <a:xfrm>
              <a:off x="0" y="0"/>
              <a:ext cx="768224" cy="730935"/>
            </a:xfrm>
            <a:custGeom>
              <a:avLst/>
              <a:gdLst/>
              <a:ahLst/>
              <a:cxnLst/>
              <a:rect l="l" t="t" r="r" b="b"/>
              <a:pathLst>
                <a:path w="768224" h="730935">
                  <a:moveTo>
                    <a:pt x="0" y="0"/>
                  </a:moveTo>
                  <a:lnTo>
                    <a:pt x="768224" y="0"/>
                  </a:lnTo>
                  <a:lnTo>
                    <a:pt x="768224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2" name="TextBox 122"/>
            <p:cNvSpPr txBox="1"/>
            <p:nvPr/>
          </p:nvSpPr>
          <p:spPr>
            <a:xfrm>
              <a:off x="0" y="0"/>
              <a:ext cx="768224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Twilight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#3e439c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62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67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156</a:t>
              </a:r>
            </a:p>
          </p:txBody>
        </p:sp>
      </p:grpSp>
      <p:grpSp>
        <p:nvGrpSpPr>
          <p:cNvPr id="123" name="Group 123"/>
          <p:cNvGrpSpPr/>
          <p:nvPr/>
        </p:nvGrpSpPr>
        <p:grpSpPr>
          <a:xfrm>
            <a:off x="9434078" y="7142995"/>
            <a:ext cx="796941" cy="1361732"/>
            <a:chOff x="0" y="0"/>
            <a:chExt cx="359818" cy="614821"/>
          </a:xfrm>
        </p:grpSpPr>
        <p:sp>
          <p:nvSpPr>
            <p:cNvPr id="124" name="Freeform 124"/>
            <p:cNvSpPr/>
            <p:nvPr/>
          </p:nvSpPr>
          <p:spPr>
            <a:xfrm>
              <a:off x="0" y="0"/>
              <a:ext cx="359818" cy="614821"/>
            </a:xfrm>
            <a:custGeom>
              <a:avLst/>
              <a:gdLst/>
              <a:ahLst/>
              <a:cxnLst/>
              <a:rect l="l" t="t" r="r" b="b"/>
              <a:pathLst>
                <a:path w="359818" h="614821">
                  <a:moveTo>
                    <a:pt x="0" y="0"/>
                  </a:moveTo>
                  <a:lnTo>
                    <a:pt x="359818" y="0"/>
                  </a:lnTo>
                  <a:lnTo>
                    <a:pt x="359818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5" name="TextBox 125"/>
            <p:cNvSpPr txBox="1"/>
            <p:nvPr/>
          </p:nvSpPr>
          <p:spPr>
            <a:xfrm>
              <a:off x="0" y="0"/>
              <a:ext cx="359818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88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80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0</a:t>
              </a:r>
            </a:p>
          </p:txBody>
        </p:sp>
      </p:grpSp>
      <p:grpSp>
        <p:nvGrpSpPr>
          <p:cNvPr id="126" name="Group 126"/>
          <p:cNvGrpSpPr/>
          <p:nvPr/>
        </p:nvGrpSpPr>
        <p:grpSpPr>
          <a:xfrm>
            <a:off x="10374482" y="6327643"/>
            <a:ext cx="1701495" cy="1618907"/>
            <a:chOff x="0" y="0"/>
            <a:chExt cx="768224" cy="730935"/>
          </a:xfrm>
        </p:grpSpPr>
        <p:sp>
          <p:nvSpPr>
            <p:cNvPr id="127" name="Freeform 127"/>
            <p:cNvSpPr/>
            <p:nvPr/>
          </p:nvSpPr>
          <p:spPr>
            <a:xfrm>
              <a:off x="0" y="0"/>
              <a:ext cx="768224" cy="730935"/>
            </a:xfrm>
            <a:custGeom>
              <a:avLst/>
              <a:gdLst/>
              <a:ahLst/>
              <a:cxnLst/>
              <a:rect l="l" t="t" r="r" b="b"/>
              <a:pathLst>
                <a:path w="768224" h="730935">
                  <a:moveTo>
                    <a:pt x="0" y="0"/>
                  </a:moveTo>
                  <a:lnTo>
                    <a:pt x="768224" y="0"/>
                  </a:lnTo>
                  <a:lnTo>
                    <a:pt x="768224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8" name="TextBox 128"/>
            <p:cNvSpPr txBox="1"/>
            <p:nvPr/>
          </p:nvSpPr>
          <p:spPr>
            <a:xfrm>
              <a:off x="0" y="0"/>
              <a:ext cx="768224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Berry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#804055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128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64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85</a:t>
              </a:r>
            </a:p>
          </p:txBody>
        </p:sp>
      </p:grpSp>
      <p:grpSp>
        <p:nvGrpSpPr>
          <p:cNvPr id="129" name="Group 129"/>
          <p:cNvGrpSpPr/>
          <p:nvPr/>
        </p:nvGrpSpPr>
        <p:grpSpPr>
          <a:xfrm>
            <a:off x="11751579" y="7142995"/>
            <a:ext cx="796941" cy="1361732"/>
            <a:chOff x="0" y="0"/>
            <a:chExt cx="359818" cy="614821"/>
          </a:xfrm>
        </p:grpSpPr>
        <p:sp>
          <p:nvSpPr>
            <p:cNvPr id="130" name="Freeform 130"/>
            <p:cNvSpPr/>
            <p:nvPr/>
          </p:nvSpPr>
          <p:spPr>
            <a:xfrm>
              <a:off x="0" y="0"/>
              <a:ext cx="359818" cy="614821"/>
            </a:xfrm>
            <a:custGeom>
              <a:avLst/>
              <a:gdLst/>
              <a:ahLst/>
              <a:cxnLst/>
              <a:rect l="l" t="t" r="r" b="b"/>
              <a:pathLst>
                <a:path w="359818" h="614821">
                  <a:moveTo>
                    <a:pt x="0" y="0"/>
                  </a:moveTo>
                  <a:lnTo>
                    <a:pt x="359818" y="0"/>
                  </a:lnTo>
                  <a:lnTo>
                    <a:pt x="359818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1" name="TextBox 131"/>
            <p:cNvSpPr txBox="1"/>
            <p:nvPr/>
          </p:nvSpPr>
          <p:spPr>
            <a:xfrm>
              <a:off x="0" y="0"/>
              <a:ext cx="359818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38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76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40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34</a:t>
              </a: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12681871" y="6327643"/>
            <a:ext cx="1701495" cy="1618907"/>
            <a:chOff x="0" y="0"/>
            <a:chExt cx="768224" cy="730935"/>
          </a:xfrm>
        </p:grpSpPr>
        <p:sp>
          <p:nvSpPr>
            <p:cNvPr id="133" name="Freeform 133"/>
            <p:cNvSpPr/>
            <p:nvPr/>
          </p:nvSpPr>
          <p:spPr>
            <a:xfrm>
              <a:off x="0" y="0"/>
              <a:ext cx="768224" cy="730935"/>
            </a:xfrm>
            <a:custGeom>
              <a:avLst/>
              <a:gdLst/>
              <a:ahLst/>
              <a:cxnLst/>
              <a:rect l="l" t="t" r="r" b="b"/>
              <a:pathLst>
                <a:path w="768224" h="730935">
                  <a:moveTo>
                    <a:pt x="0" y="0"/>
                  </a:moveTo>
                  <a:lnTo>
                    <a:pt x="768224" y="0"/>
                  </a:lnTo>
                  <a:lnTo>
                    <a:pt x="768224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" name="TextBox 134"/>
            <p:cNvSpPr txBox="1"/>
            <p:nvPr/>
          </p:nvSpPr>
          <p:spPr>
            <a:xfrm>
              <a:off x="0" y="0"/>
              <a:ext cx="768224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Teal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#0a5766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10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87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102</a:t>
              </a:r>
            </a:p>
          </p:txBody>
        </p:sp>
      </p:grpSp>
      <p:grpSp>
        <p:nvGrpSpPr>
          <p:cNvPr id="135" name="Group 135"/>
          <p:cNvGrpSpPr/>
          <p:nvPr/>
        </p:nvGrpSpPr>
        <p:grpSpPr>
          <a:xfrm>
            <a:off x="14058968" y="7142995"/>
            <a:ext cx="796941" cy="1361732"/>
            <a:chOff x="0" y="0"/>
            <a:chExt cx="359818" cy="614821"/>
          </a:xfrm>
        </p:grpSpPr>
        <p:sp>
          <p:nvSpPr>
            <p:cNvPr id="136" name="Freeform 136"/>
            <p:cNvSpPr/>
            <p:nvPr/>
          </p:nvSpPr>
          <p:spPr>
            <a:xfrm>
              <a:off x="0" y="0"/>
              <a:ext cx="359818" cy="614821"/>
            </a:xfrm>
            <a:custGeom>
              <a:avLst/>
              <a:gdLst/>
              <a:ahLst/>
              <a:cxnLst/>
              <a:rect l="l" t="t" r="r" b="b"/>
              <a:pathLst>
                <a:path w="359818" h="614821">
                  <a:moveTo>
                    <a:pt x="0" y="0"/>
                  </a:moveTo>
                  <a:lnTo>
                    <a:pt x="359818" y="0"/>
                  </a:lnTo>
                  <a:lnTo>
                    <a:pt x="359818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" name="TextBox 137"/>
            <p:cNvSpPr txBox="1"/>
            <p:nvPr/>
          </p:nvSpPr>
          <p:spPr>
            <a:xfrm>
              <a:off x="0" y="0"/>
              <a:ext cx="359818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89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45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42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FFFFFF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32</a:t>
              </a:r>
            </a:p>
          </p:txBody>
        </p:sp>
      </p:grpSp>
      <p:grpSp>
        <p:nvGrpSpPr>
          <p:cNvPr id="138" name="Group 138"/>
          <p:cNvGrpSpPr/>
          <p:nvPr/>
        </p:nvGrpSpPr>
        <p:grpSpPr>
          <a:xfrm>
            <a:off x="15415918" y="6327643"/>
            <a:ext cx="1701495" cy="1618907"/>
            <a:chOff x="0" y="0"/>
            <a:chExt cx="768224" cy="730935"/>
          </a:xfrm>
        </p:grpSpPr>
        <p:sp>
          <p:nvSpPr>
            <p:cNvPr id="139" name="Freeform 139"/>
            <p:cNvSpPr/>
            <p:nvPr/>
          </p:nvSpPr>
          <p:spPr>
            <a:xfrm>
              <a:off x="0" y="0"/>
              <a:ext cx="768224" cy="730935"/>
            </a:xfrm>
            <a:custGeom>
              <a:avLst/>
              <a:gdLst/>
              <a:ahLst/>
              <a:cxnLst/>
              <a:rect l="l" t="t" r="r" b="b"/>
              <a:pathLst>
                <a:path w="768224" h="730935">
                  <a:moveTo>
                    <a:pt x="0" y="0"/>
                  </a:moveTo>
                  <a:lnTo>
                    <a:pt x="768224" y="0"/>
                  </a:lnTo>
                  <a:lnTo>
                    <a:pt x="768224" y="730935"/>
                  </a:lnTo>
                  <a:lnTo>
                    <a:pt x="0" y="730935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0" name="TextBox 140"/>
            <p:cNvSpPr txBox="1"/>
            <p:nvPr/>
          </p:nvSpPr>
          <p:spPr>
            <a:xfrm>
              <a:off x="0" y="0"/>
              <a:ext cx="768224" cy="730935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Steel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HEX #c5dce5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R 197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G 220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B 229</a:t>
              </a:r>
            </a:p>
          </p:txBody>
        </p:sp>
      </p:grpSp>
      <p:grpSp>
        <p:nvGrpSpPr>
          <p:cNvPr id="141" name="Group 141"/>
          <p:cNvGrpSpPr/>
          <p:nvPr/>
        </p:nvGrpSpPr>
        <p:grpSpPr>
          <a:xfrm>
            <a:off x="16793016" y="7142995"/>
            <a:ext cx="796941" cy="1361732"/>
            <a:chOff x="0" y="0"/>
            <a:chExt cx="359818" cy="614821"/>
          </a:xfrm>
        </p:grpSpPr>
        <p:sp>
          <p:nvSpPr>
            <p:cNvPr id="142" name="Freeform 142"/>
            <p:cNvSpPr/>
            <p:nvPr/>
          </p:nvSpPr>
          <p:spPr>
            <a:xfrm>
              <a:off x="0" y="0"/>
              <a:ext cx="359818" cy="614821"/>
            </a:xfrm>
            <a:custGeom>
              <a:avLst/>
              <a:gdLst/>
              <a:ahLst/>
              <a:cxnLst/>
              <a:rect l="l" t="t" r="r" b="b"/>
              <a:pathLst>
                <a:path w="359818" h="614821">
                  <a:moveTo>
                    <a:pt x="0" y="0"/>
                  </a:moveTo>
                  <a:lnTo>
                    <a:pt x="359818" y="0"/>
                  </a:lnTo>
                  <a:lnTo>
                    <a:pt x="359818" y="614821"/>
                  </a:lnTo>
                  <a:lnTo>
                    <a:pt x="0" y="614821"/>
                  </a:lnTo>
                  <a:close/>
                </a:path>
              </a:pathLst>
            </a:custGeom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3" name="TextBox 143"/>
            <p:cNvSpPr txBox="1"/>
            <p:nvPr/>
          </p:nvSpPr>
          <p:spPr>
            <a:xfrm>
              <a:off x="0" y="0"/>
              <a:ext cx="359818" cy="614821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C 26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M 7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Y 10</a:t>
              </a:r>
            </a:p>
            <a:p>
              <a:pPr algn="l">
                <a:lnSpc>
                  <a:spcPts val="2040"/>
                </a:lnSpc>
              </a:pPr>
              <a:r>
                <a:rPr lang="en-US" sz="1700" b="1">
                  <a:solidFill>
                    <a:srgbClr val="1C285E"/>
                  </a:solidFill>
                  <a:latin typeface="Archia Semi-Bold"/>
                  <a:ea typeface="Archia Semi-Bold"/>
                  <a:cs typeface="Archia Semi-Bold"/>
                  <a:sym typeface="Archia Semi-Bold"/>
                </a:rPr>
                <a:t>K 0</a:t>
              </a:r>
            </a:p>
          </p:txBody>
        </p:sp>
      </p:grpSp>
      <p:sp>
        <p:nvSpPr>
          <p:cNvPr id="144" name="TextBox 144"/>
          <p:cNvSpPr txBox="1"/>
          <p:nvPr/>
        </p:nvSpPr>
        <p:spPr>
          <a:xfrm>
            <a:off x="723900" y="9112885"/>
            <a:ext cx="5305248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See pages 32 to 43 of our </a:t>
            </a:r>
            <a:r>
              <a:rPr lang="en-US" sz="1700" u="sng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  <a:hlinkClick r:id="rId3" tooltip="https://nihr.widen.net/s/zxwcfsdmhc/nihr_brand-guidelines_aw"/>
              </a:rPr>
              <a:t>full Brand Guidelines</a:t>
            </a: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for more guidance on how to use our colour palette.</a:t>
            </a:r>
          </a:p>
        </p:txBody>
      </p:sp>
      <p:sp>
        <p:nvSpPr>
          <p:cNvPr id="145" name="TextBox 145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95447"/>
            <a:ext cx="18288000" cy="7691553"/>
            <a:chOff x="0" y="0"/>
            <a:chExt cx="4816593" cy="20257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25759"/>
            </a:xfrm>
            <a:custGeom>
              <a:avLst/>
              <a:gdLst/>
              <a:ahLst/>
              <a:cxnLst/>
              <a:rect l="l" t="t" r="r" b="b"/>
              <a:pathLst>
                <a:path w="4816592" h="2025759">
                  <a:moveTo>
                    <a:pt x="0" y="0"/>
                  </a:moveTo>
                  <a:lnTo>
                    <a:pt x="4816592" y="0"/>
                  </a:lnTo>
                  <a:lnTo>
                    <a:pt x="4816592" y="2025759"/>
                  </a:lnTo>
                  <a:lnTo>
                    <a:pt x="0" y="20257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063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79083" y="0"/>
            <a:ext cx="9308917" cy="4921365"/>
            <a:chOff x="0" y="0"/>
            <a:chExt cx="2451731" cy="12961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51731" cy="1296162"/>
            </a:xfrm>
            <a:custGeom>
              <a:avLst/>
              <a:gdLst/>
              <a:ahLst/>
              <a:cxnLst/>
              <a:rect l="l" t="t" r="r" b="b"/>
              <a:pathLst>
                <a:path w="2451731" h="1296162">
                  <a:moveTo>
                    <a:pt x="0" y="0"/>
                  </a:moveTo>
                  <a:lnTo>
                    <a:pt x="2451731" y="0"/>
                  </a:lnTo>
                  <a:lnTo>
                    <a:pt x="2451731" y="1296162"/>
                  </a:lnTo>
                  <a:lnTo>
                    <a:pt x="0" y="1296162"/>
                  </a:lnTo>
                  <a:close/>
                </a:path>
              </a:pathLst>
            </a:custGeom>
            <a:solidFill>
              <a:srgbClr val="FAF4EB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451731" cy="1296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14375" y="847725"/>
            <a:ext cx="757781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Typography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11727" y="723900"/>
            <a:ext cx="8061898" cy="3354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1">
                <a:solidFill>
                  <a:srgbClr val="3C3C3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If you have a premium Canva account, you should upload Archia to your Brand Kit </a:t>
            </a:r>
            <a:r>
              <a:rPr lang="en-US" sz="24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using the font files you have been provided with via download link.</a:t>
            </a:r>
          </a:p>
          <a:p>
            <a:pPr algn="l">
              <a:lnSpc>
                <a:spcPts val="2640"/>
              </a:lnSpc>
            </a:pPr>
            <a:endParaRPr lang="en-US" sz="2400">
              <a:solidFill>
                <a:srgbClr val="3C3C3C"/>
              </a:solidFill>
              <a:latin typeface="Inclusive Sans"/>
              <a:ea typeface="Inclusive Sans"/>
              <a:cs typeface="Inclusive Sans"/>
              <a:sym typeface="Inclusive Sans"/>
            </a:endParaRPr>
          </a:p>
          <a:p>
            <a:pPr algn="l">
              <a:lnSpc>
                <a:spcPts val="2640"/>
              </a:lnSpc>
            </a:pPr>
            <a:r>
              <a:rPr lang="en-US" sz="24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Inclusive Sans is available within Canva as a standard font option.</a:t>
            </a:r>
          </a:p>
          <a:p>
            <a:pPr algn="l">
              <a:lnSpc>
                <a:spcPts val="2640"/>
              </a:lnSpc>
            </a:pPr>
            <a:endParaRPr lang="en-US" sz="2400">
              <a:solidFill>
                <a:srgbClr val="3C3C3C"/>
              </a:solidFill>
              <a:latin typeface="Inclusive Sans"/>
              <a:ea typeface="Inclusive Sans"/>
              <a:cs typeface="Inclusive Sans"/>
              <a:sym typeface="Inclusive Sans"/>
            </a:endParaRPr>
          </a:p>
          <a:p>
            <a:pPr algn="l">
              <a:lnSpc>
                <a:spcPts val="2640"/>
              </a:lnSpc>
            </a:pPr>
            <a:r>
              <a:rPr lang="en-US" sz="24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You can also copy and paste text boxes from this document into your designs if you have a Free Canva account and are unable to upload fonts.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11727" y="9112885"/>
            <a:ext cx="5057872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See pages 44 to 47 of our </a:t>
            </a:r>
            <a:r>
              <a:rPr lang="en-US" sz="1700" u="sng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  <a:hlinkClick r:id="rId2" tooltip="https://nihr.widen.net/s/zxwcfsdmhc/nihr_brand-guidelines_aw"/>
              </a:rPr>
              <a:t>full Brand Guidelines</a:t>
            </a: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for more guidance on how to use typography.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4375" y="3261474"/>
            <a:ext cx="7525918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Archia Bold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4375" y="3988549"/>
            <a:ext cx="7257928" cy="93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0"/>
              </a:lnSpc>
            </a:pPr>
            <a:r>
              <a:rPr lang="en-US" sz="22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Should be used for lead headlines and short phrases. It also be used for secondary headlines, subheadings and other additional signposting.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4375" y="5448300"/>
            <a:ext cx="7525918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1C285E"/>
                </a:solidFill>
                <a:latin typeface="Archia Semi-Bold"/>
                <a:ea typeface="Archia Semi-Bold"/>
                <a:cs typeface="Archia Semi-Bold"/>
                <a:sym typeface="Archia Semi-Bold"/>
              </a:rPr>
              <a:t>Archia SemiBold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4375" y="6175375"/>
            <a:ext cx="7257928" cy="62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0"/>
              </a:lnSpc>
            </a:pPr>
            <a:r>
              <a:rPr lang="en-US" sz="22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Can be used for lead headlines, secondary headlines and subheadings.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4375" y="7301230"/>
            <a:ext cx="7525918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1C285E"/>
                </a:solidFill>
                <a:latin typeface="Archia"/>
                <a:ea typeface="Archia"/>
                <a:cs typeface="Archia"/>
                <a:sym typeface="Archia"/>
              </a:rPr>
              <a:t>Archia Regular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4375" y="8028305"/>
            <a:ext cx="7257928" cy="93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0"/>
              </a:lnSpc>
            </a:pPr>
            <a:r>
              <a:rPr lang="en-US" sz="22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Can be used for secondary headlines, standfirsts, pull out information,  quotes and large numbers in stats. Can also be used as an alternative headline style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11727" y="7301230"/>
            <a:ext cx="6989629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1C285E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Inclusive Sans Bold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11727" y="6306253"/>
            <a:ext cx="7237313" cy="62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0"/>
              </a:lnSpc>
            </a:pPr>
            <a:r>
              <a:rPr lang="en-US" sz="22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Should be used for all body copy, captions and folio information.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11727" y="5448300"/>
            <a:ext cx="788624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1C285E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Inclusive Sans Regular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11727" y="8639068"/>
            <a:ext cx="7237313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0"/>
              </a:lnSpc>
            </a:pPr>
            <a:r>
              <a:rPr lang="en-US" sz="22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Can be used for emphasis within body copy.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95447"/>
            <a:ext cx="18288000" cy="7691553"/>
            <a:chOff x="0" y="0"/>
            <a:chExt cx="4816593" cy="20257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25759"/>
            </a:xfrm>
            <a:custGeom>
              <a:avLst/>
              <a:gdLst/>
              <a:ahLst/>
              <a:cxnLst/>
              <a:rect l="l" t="t" r="r" b="b"/>
              <a:pathLst>
                <a:path w="4816592" h="2025759">
                  <a:moveTo>
                    <a:pt x="0" y="0"/>
                  </a:moveTo>
                  <a:lnTo>
                    <a:pt x="4816592" y="0"/>
                  </a:lnTo>
                  <a:lnTo>
                    <a:pt x="4816592" y="2025759"/>
                  </a:lnTo>
                  <a:lnTo>
                    <a:pt x="0" y="20257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063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14375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6" name="TextBox 6"/>
          <p:cNvSpPr txBox="1"/>
          <p:nvPr/>
        </p:nvSpPr>
        <p:spPr>
          <a:xfrm>
            <a:off x="714374" y="847725"/>
            <a:ext cx="8061897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 dirty="0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Graphic assets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11727" y="723900"/>
            <a:ext cx="8061898" cy="102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1">
                <a:solidFill>
                  <a:srgbClr val="3C3C3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Copy and paste icons from this page for use on your designs. </a:t>
            </a:r>
            <a:r>
              <a:rPr lang="en-US" sz="24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You can also upload the icons files you have been provided with via download link.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4331" y="9277350"/>
            <a:ext cx="10674067" cy="23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See pages 57 to 65 of our </a:t>
            </a:r>
            <a:r>
              <a:rPr lang="en-US" sz="1700" u="sng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  <a:hlinkClick r:id="rId3" tooltip="https://nihr.widen.net/s/zxwcfsdmhc/nihr_brand-guidelines_aw"/>
              </a:rPr>
              <a:t>full Brand Guidelines</a:t>
            </a: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for more guidance on how to use our graphic assets.</a:t>
            </a:r>
          </a:p>
        </p:txBody>
      </p:sp>
      <p:sp>
        <p:nvSpPr>
          <p:cNvPr id="9" name="Freeform 9"/>
          <p:cNvSpPr/>
          <p:nvPr/>
        </p:nvSpPr>
        <p:spPr>
          <a:xfrm>
            <a:off x="2178501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>
            <a:off x="3642628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>
            <a:off x="5106754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>
            <a:off x="6570269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>
            <a:off x="8034395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>
            <a:off x="9498521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>
            <a:off x="10962648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>
            <a:off x="12426162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>
            <a:off x="13890289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>
            <a:off x="714375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9" name="Freeform 19"/>
          <p:cNvSpPr/>
          <p:nvPr/>
        </p:nvSpPr>
        <p:spPr>
          <a:xfrm>
            <a:off x="2178501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0" name="Freeform 20"/>
          <p:cNvSpPr/>
          <p:nvPr/>
        </p:nvSpPr>
        <p:spPr>
          <a:xfrm>
            <a:off x="3642628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1" name="Freeform 21"/>
          <p:cNvSpPr/>
          <p:nvPr/>
        </p:nvSpPr>
        <p:spPr>
          <a:xfrm>
            <a:off x="5106754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2" name="Freeform 22"/>
          <p:cNvSpPr/>
          <p:nvPr/>
        </p:nvSpPr>
        <p:spPr>
          <a:xfrm>
            <a:off x="6570269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3" name="Freeform 23"/>
          <p:cNvSpPr/>
          <p:nvPr/>
        </p:nvSpPr>
        <p:spPr>
          <a:xfrm>
            <a:off x="8034395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4" name="Freeform 24"/>
          <p:cNvSpPr/>
          <p:nvPr/>
        </p:nvSpPr>
        <p:spPr>
          <a:xfrm>
            <a:off x="9498521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5" name="Freeform 25"/>
          <p:cNvSpPr/>
          <p:nvPr/>
        </p:nvSpPr>
        <p:spPr>
          <a:xfrm>
            <a:off x="10962648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6" name="Freeform 26"/>
          <p:cNvSpPr/>
          <p:nvPr/>
        </p:nvSpPr>
        <p:spPr>
          <a:xfrm>
            <a:off x="12426162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7" name="Freeform 27"/>
          <p:cNvSpPr/>
          <p:nvPr/>
        </p:nvSpPr>
        <p:spPr>
          <a:xfrm>
            <a:off x="13890289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8" name="Freeform 28"/>
          <p:cNvSpPr/>
          <p:nvPr/>
        </p:nvSpPr>
        <p:spPr>
          <a:xfrm>
            <a:off x="714375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" name="Freeform 29"/>
          <p:cNvSpPr/>
          <p:nvPr/>
        </p:nvSpPr>
        <p:spPr>
          <a:xfrm>
            <a:off x="2178501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Freeform 30"/>
          <p:cNvSpPr/>
          <p:nvPr/>
        </p:nvSpPr>
        <p:spPr>
          <a:xfrm>
            <a:off x="3642628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1" name="Freeform 31"/>
          <p:cNvSpPr/>
          <p:nvPr/>
        </p:nvSpPr>
        <p:spPr>
          <a:xfrm>
            <a:off x="5106754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2" name="Freeform 32"/>
          <p:cNvSpPr/>
          <p:nvPr/>
        </p:nvSpPr>
        <p:spPr>
          <a:xfrm>
            <a:off x="6570269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3" name="Freeform 33"/>
          <p:cNvSpPr/>
          <p:nvPr/>
        </p:nvSpPr>
        <p:spPr>
          <a:xfrm>
            <a:off x="8034395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4" name="Freeform 34"/>
          <p:cNvSpPr/>
          <p:nvPr/>
        </p:nvSpPr>
        <p:spPr>
          <a:xfrm>
            <a:off x="9498521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" name="Freeform 35"/>
          <p:cNvSpPr/>
          <p:nvPr/>
        </p:nvSpPr>
        <p:spPr>
          <a:xfrm>
            <a:off x="10962648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6" name="Freeform 36"/>
          <p:cNvSpPr/>
          <p:nvPr/>
        </p:nvSpPr>
        <p:spPr>
          <a:xfrm>
            <a:off x="12426162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7" name="Freeform 37"/>
          <p:cNvSpPr/>
          <p:nvPr/>
        </p:nvSpPr>
        <p:spPr>
          <a:xfrm>
            <a:off x="13890289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8" name="Freeform 38"/>
          <p:cNvSpPr/>
          <p:nvPr/>
        </p:nvSpPr>
        <p:spPr>
          <a:xfrm>
            <a:off x="724331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9" name="Freeform 39"/>
          <p:cNvSpPr/>
          <p:nvPr/>
        </p:nvSpPr>
        <p:spPr>
          <a:xfrm>
            <a:off x="2188457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0" name="Freeform 40"/>
          <p:cNvSpPr/>
          <p:nvPr/>
        </p:nvSpPr>
        <p:spPr>
          <a:xfrm>
            <a:off x="3652583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1" name="Freeform 41"/>
          <p:cNvSpPr/>
          <p:nvPr/>
        </p:nvSpPr>
        <p:spPr>
          <a:xfrm>
            <a:off x="5116710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2" name="Freeform 42"/>
          <p:cNvSpPr/>
          <p:nvPr/>
        </p:nvSpPr>
        <p:spPr>
          <a:xfrm>
            <a:off x="6580225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3" name="Freeform 43"/>
          <p:cNvSpPr/>
          <p:nvPr/>
        </p:nvSpPr>
        <p:spPr>
          <a:xfrm>
            <a:off x="8044351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4" name="Freeform 44"/>
          <p:cNvSpPr/>
          <p:nvPr/>
        </p:nvSpPr>
        <p:spPr>
          <a:xfrm>
            <a:off x="9508477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5" name="Freeform 45"/>
          <p:cNvSpPr/>
          <p:nvPr/>
        </p:nvSpPr>
        <p:spPr>
          <a:xfrm>
            <a:off x="10972603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6" name="Freeform 46"/>
          <p:cNvSpPr/>
          <p:nvPr/>
        </p:nvSpPr>
        <p:spPr>
          <a:xfrm>
            <a:off x="12436118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7" name="Freeform 47"/>
          <p:cNvSpPr/>
          <p:nvPr/>
        </p:nvSpPr>
        <p:spPr>
          <a:xfrm>
            <a:off x="13900245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8" name="TextBox 48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95447"/>
            <a:ext cx="18288000" cy="7691553"/>
            <a:chOff x="0" y="0"/>
            <a:chExt cx="4816593" cy="20257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25759"/>
            </a:xfrm>
            <a:custGeom>
              <a:avLst/>
              <a:gdLst/>
              <a:ahLst/>
              <a:cxnLst/>
              <a:rect l="l" t="t" r="r" b="b"/>
              <a:pathLst>
                <a:path w="4816592" h="2025759">
                  <a:moveTo>
                    <a:pt x="0" y="0"/>
                  </a:moveTo>
                  <a:lnTo>
                    <a:pt x="4816592" y="0"/>
                  </a:lnTo>
                  <a:lnTo>
                    <a:pt x="4816592" y="2025759"/>
                  </a:lnTo>
                  <a:lnTo>
                    <a:pt x="0" y="20257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063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14375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6" name="TextBox 6"/>
          <p:cNvSpPr txBox="1"/>
          <p:nvPr/>
        </p:nvSpPr>
        <p:spPr>
          <a:xfrm>
            <a:off x="714375" y="847725"/>
            <a:ext cx="7651314" cy="10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Graphic assets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11727" y="723900"/>
            <a:ext cx="8061898" cy="102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1">
                <a:solidFill>
                  <a:srgbClr val="3C3C3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Copy and paste icons from this page for use on your designs. </a:t>
            </a:r>
            <a:r>
              <a:rPr lang="en-US" sz="24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You can also upload the icons files you have been provided with via download link.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4331" y="9277350"/>
            <a:ext cx="10674067" cy="23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See pages 57 to 65 of our </a:t>
            </a:r>
            <a:r>
              <a:rPr lang="en-US" sz="1700" u="sng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  <a:hlinkClick r:id="rId3" tooltip="https://nihr.widen.net/s/zxwcfsdmhc/nihr_brand-guidelines_aw"/>
              </a:rPr>
              <a:t>full Brand Guidelines</a:t>
            </a:r>
            <a:r>
              <a:rPr lang="en-US" sz="17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for more guidance on how to use our graphic assets.</a:t>
            </a:r>
          </a:p>
        </p:txBody>
      </p:sp>
      <p:sp>
        <p:nvSpPr>
          <p:cNvPr id="9" name="Freeform 9"/>
          <p:cNvSpPr/>
          <p:nvPr/>
        </p:nvSpPr>
        <p:spPr>
          <a:xfrm>
            <a:off x="2178501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>
            <a:off x="3642628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>
            <a:off x="5106754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>
            <a:off x="6570269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>
            <a:off x="8034395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>
            <a:off x="9498521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>
            <a:off x="10962648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>
            <a:off x="12426162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>
            <a:off x="13890289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>
            <a:off x="714375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9" name="Freeform 19"/>
          <p:cNvSpPr/>
          <p:nvPr/>
        </p:nvSpPr>
        <p:spPr>
          <a:xfrm>
            <a:off x="2178501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0" name="Freeform 20"/>
          <p:cNvSpPr/>
          <p:nvPr/>
        </p:nvSpPr>
        <p:spPr>
          <a:xfrm>
            <a:off x="3642628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1" name="Freeform 21"/>
          <p:cNvSpPr/>
          <p:nvPr/>
        </p:nvSpPr>
        <p:spPr>
          <a:xfrm>
            <a:off x="5106754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2" name="Freeform 22"/>
          <p:cNvSpPr/>
          <p:nvPr/>
        </p:nvSpPr>
        <p:spPr>
          <a:xfrm>
            <a:off x="6570269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3" name="Freeform 23"/>
          <p:cNvSpPr/>
          <p:nvPr/>
        </p:nvSpPr>
        <p:spPr>
          <a:xfrm>
            <a:off x="8034395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4" name="Freeform 24"/>
          <p:cNvSpPr/>
          <p:nvPr/>
        </p:nvSpPr>
        <p:spPr>
          <a:xfrm>
            <a:off x="9498521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5" name="Freeform 25"/>
          <p:cNvSpPr/>
          <p:nvPr/>
        </p:nvSpPr>
        <p:spPr>
          <a:xfrm>
            <a:off x="10962648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6" name="Freeform 26"/>
          <p:cNvSpPr/>
          <p:nvPr/>
        </p:nvSpPr>
        <p:spPr>
          <a:xfrm>
            <a:off x="12426162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7" name="Freeform 27"/>
          <p:cNvSpPr/>
          <p:nvPr/>
        </p:nvSpPr>
        <p:spPr>
          <a:xfrm>
            <a:off x="13890289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8" name="Freeform 28"/>
          <p:cNvSpPr/>
          <p:nvPr/>
        </p:nvSpPr>
        <p:spPr>
          <a:xfrm>
            <a:off x="714375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" name="Freeform 29"/>
          <p:cNvSpPr/>
          <p:nvPr/>
        </p:nvSpPr>
        <p:spPr>
          <a:xfrm>
            <a:off x="2178501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Freeform 30"/>
          <p:cNvSpPr/>
          <p:nvPr/>
        </p:nvSpPr>
        <p:spPr>
          <a:xfrm>
            <a:off x="3642628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1" name="Freeform 31"/>
          <p:cNvSpPr/>
          <p:nvPr/>
        </p:nvSpPr>
        <p:spPr>
          <a:xfrm>
            <a:off x="5106754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2" name="Freeform 32"/>
          <p:cNvSpPr/>
          <p:nvPr/>
        </p:nvSpPr>
        <p:spPr>
          <a:xfrm>
            <a:off x="6570269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3" name="Freeform 33"/>
          <p:cNvSpPr/>
          <p:nvPr/>
        </p:nvSpPr>
        <p:spPr>
          <a:xfrm>
            <a:off x="8034395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4" name="Freeform 34"/>
          <p:cNvSpPr/>
          <p:nvPr/>
        </p:nvSpPr>
        <p:spPr>
          <a:xfrm>
            <a:off x="9498521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" name="Freeform 35"/>
          <p:cNvSpPr/>
          <p:nvPr/>
        </p:nvSpPr>
        <p:spPr>
          <a:xfrm>
            <a:off x="10962648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6" name="Freeform 36"/>
          <p:cNvSpPr/>
          <p:nvPr/>
        </p:nvSpPr>
        <p:spPr>
          <a:xfrm>
            <a:off x="12426162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7" name="Freeform 37"/>
          <p:cNvSpPr/>
          <p:nvPr/>
        </p:nvSpPr>
        <p:spPr>
          <a:xfrm>
            <a:off x="13890289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8" name="Freeform 38"/>
          <p:cNvSpPr/>
          <p:nvPr/>
        </p:nvSpPr>
        <p:spPr>
          <a:xfrm>
            <a:off x="724331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9" name="Freeform 39"/>
          <p:cNvSpPr/>
          <p:nvPr/>
        </p:nvSpPr>
        <p:spPr>
          <a:xfrm>
            <a:off x="2188457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0" name="Freeform 40"/>
          <p:cNvSpPr/>
          <p:nvPr/>
        </p:nvSpPr>
        <p:spPr>
          <a:xfrm>
            <a:off x="3652583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1" name="Freeform 41"/>
          <p:cNvSpPr/>
          <p:nvPr/>
        </p:nvSpPr>
        <p:spPr>
          <a:xfrm>
            <a:off x="5116710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2" name="Freeform 42"/>
          <p:cNvSpPr/>
          <p:nvPr/>
        </p:nvSpPr>
        <p:spPr>
          <a:xfrm>
            <a:off x="6580225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3" name="Freeform 43"/>
          <p:cNvSpPr/>
          <p:nvPr/>
        </p:nvSpPr>
        <p:spPr>
          <a:xfrm>
            <a:off x="8044351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4" name="Freeform 44"/>
          <p:cNvSpPr/>
          <p:nvPr/>
        </p:nvSpPr>
        <p:spPr>
          <a:xfrm>
            <a:off x="9508477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5" name="Freeform 45"/>
          <p:cNvSpPr/>
          <p:nvPr/>
        </p:nvSpPr>
        <p:spPr>
          <a:xfrm>
            <a:off x="10972603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6" name="Freeform 46"/>
          <p:cNvSpPr/>
          <p:nvPr/>
        </p:nvSpPr>
        <p:spPr>
          <a:xfrm>
            <a:off x="12436118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7" name="Freeform 47"/>
          <p:cNvSpPr/>
          <p:nvPr/>
        </p:nvSpPr>
        <p:spPr>
          <a:xfrm>
            <a:off x="13900245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8" name="TextBox 48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95447"/>
            <a:ext cx="18288000" cy="7691553"/>
            <a:chOff x="0" y="0"/>
            <a:chExt cx="4816593" cy="20257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25759"/>
            </a:xfrm>
            <a:custGeom>
              <a:avLst/>
              <a:gdLst/>
              <a:ahLst/>
              <a:cxnLst/>
              <a:rect l="l" t="t" r="r" b="b"/>
              <a:pathLst>
                <a:path w="4816592" h="2025759">
                  <a:moveTo>
                    <a:pt x="0" y="0"/>
                  </a:moveTo>
                  <a:lnTo>
                    <a:pt x="4816592" y="0"/>
                  </a:lnTo>
                  <a:lnTo>
                    <a:pt x="4816592" y="2025759"/>
                  </a:lnTo>
                  <a:lnTo>
                    <a:pt x="0" y="2025759"/>
                  </a:lnTo>
                  <a:close/>
                </a:path>
              </a:pathLst>
            </a:custGeom>
            <a:solidFill>
              <a:srgbClr val="1C285E"/>
            </a:solidFill>
          </p:spPr>
          <p:txBody>
            <a:bodyPr/>
            <a:lstStyle/>
            <a:p>
              <a:endParaRPr lang="en-00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063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14375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6" name="TextBox 6"/>
          <p:cNvSpPr txBox="1"/>
          <p:nvPr/>
        </p:nvSpPr>
        <p:spPr>
          <a:xfrm>
            <a:off x="714374" y="847725"/>
            <a:ext cx="8429625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 dirty="0">
                <a:solidFill>
                  <a:srgbClr val="1C285E"/>
                </a:solidFill>
                <a:latin typeface="Archia Bold"/>
                <a:ea typeface="Archia Bold"/>
                <a:cs typeface="Archia Bold"/>
                <a:sym typeface="Archia Bold"/>
              </a:rPr>
              <a:t>Graphic assets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11727" y="723900"/>
            <a:ext cx="8061898" cy="102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1">
                <a:solidFill>
                  <a:srgbClr val="3C3C3C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Copy and paste icons from this page for use on your designs. </a:t>
            </a:r>
            <a:r>
              <a:rPr lang="en-US" sz="2400">
                <a:solidFill>
                  <a:srgbClr val="3C3C3C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You can also upload the icons files you have been provided with via download link.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4331" y="9277350"/>
            <a:ext cx="10674067" cy="23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700">
                <a:solidFill>
                  <a:srgbClr val="FFFFF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See pages 57 to 65 of our </a:t>
            </a:r>
            <a:r>
              <a:rPr lang="en-US" sz="1700" u="sng">
                <a:solidFill>
                  <a:srgbClr val="FFFFFF"/>
                </a:solidFill>
                <a:latin typeface="Inclusive Sans"/>
                <a:ea typeface="Inclusive Sans"/>
                <a:cs typeface="Inclusive Sans"/>
                <a:sym typeface="Inclusive Sans"/>
                <a:hlinkClick r:id="rId3" tooltip="https://nihr.widen.net/s/zxwcfsdmhc/nihr_brand-guidelines_aw"/>
              </a:rPr>
              <a:t>full Brand Guidelines</a:t>
            </a:r>
            <a:r>
              <a:rPr lang="en-US" sz="1700">
                <a:solidFill>
                  <a:srgbClr val="FFFFF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for more guidance on how to use our graphic assets.</a:t>
            </a:r>
          </a:p>
        </p:txBody>
      </p:sp>
      <p:sp>
        <p:nvSpPr>
          <p:cNvPr id="9" name="Freeform 9"/>
          <p:cNvSpPr/>
          <p:nvPr/>
        </p:nvSpPr>
        <p:spPr>
          <a:xfrm>
            <a:off x="2178501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0" name="Freeform 10"/>
          <p:cNvSpPr/>
          <p:nvPr/>
        </p:nvSpPr>
        <p:spPr>
          <a:xfrm>
            <a:off x="3642628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1" name="Freeform 11"/>
          <p:cNvSpPr/>
          <p:nvPr/>
        </p:nvSpPr>
        <p:spPr>
          <a:xfrm>
            <a:off x="5106754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2" name="Freeform 12"/>
          <p:cNvSpPr/>
          <p:nvPr/>
        </p:nvSpPr>
        <p:spPr>
          <a:xfrm>
            <a:off x="6570269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3" name="Freeform 13"/>
          <p:cNvSpPr/>
          <p:nvPr/>
        </p:nvSpPr>
        <p:spPr>
          <a:xfrm>
            <a:off x="8034395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4" name="Freeform 14"/>
          <p:cNvSpPr/>
          <p:nvPr/>
        </p:nvSpPr>
        <p:spPr>
          <a:xfrm>
            <a:off x="9498521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5" name="Freeform 15"/>
          <p:cNvSpPr/>
          <p:nvPr/>
        </p:nvSpPr>
        <p:spPr>
          <a:xfrm>
            <a:off x="10962648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6" name="Freeform 16"/>
          <p:cNvSpPr/>
          <p:nvPr/>
        </p:nvSpPr>
        <p:spPr>
          <a:xfrm>
            <a:off x="12426162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7" name="Freeform 17"/>
          <p:cNvSpPr/>
          <p:nvPr/>
        </p:nvSpPr>
        <p:spPr>
          <a:xfrm>
            <a:off x="13890289" y="2902177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8" name="Freeform 18"/>
          <p:cNvSpPr/>
          <p:nvPr/>
        </p:nvSpPr>
        <p:spPr>
          <a:xfrm>
            <a:off x="714375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19" name="Freeform 19"/>
          <p:cNvSpPr/>
          <p:nvPr/>
        </p:nvSpPr>
        <p:spPr>
          <a:xfrm>
            <a:off x="2178501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0" name="Freeform 20"/>
          <p:cNvSpPr/>
          <p:nvPr/>
        </p:nvSpPr>
        <p:spPr>
          <a:xfrm>
            <a:off x="3642628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1" name="Freeform 21"/>
          <p:cNvSpPr/>
          <p:nvPr/>
        </p:nvSpPr>
        <p:spPr>
          <a:xfrm>
            <a:off x="5106754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2" name="Freeform 22"/>
          <p:cNvSpPr/>
          <p:nvPr/>
        </p:nvSpPr>
        <p:spPr>
          <a:xfrm>
            <a:off x="6570269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3" name="Freeform 23"/>
          <p:cNvSpPr/>
          <p:nvPr/>
        </p:nvSpPr>
        <p:spPr>
          <a:xfrm>
            <a:off x="8034395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4" name="Freeform 24"/>
          <p:cNvSpPr/>
          <p:nvPr/>
        </p:nvSpPr>
        <p:spPr>
          <a:xfrm>
            <a:off x="9498521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5" name="Freeform 25"/>
          <p:cNvSpPr/>
          <p:nvPr/>
        </p:nvSpPr>
        <p:spPr>
          <a:xfrm>
            <a:off x="10962648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6" name="Freeform 26"/>
          <p:cNvSpPr/>
          <p:nvPr/>
        </p:nvSpPr>
        <p:spPr>
          <a:xfrm>
            <a:off x="12426162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7" name="Freeform 27"/>
          <p:cNvSpPr/>
          <p:nvPr/>
        </p:nvSpPr>
        <p:spPr>
          <a:xfrm>
            <a:off x="13890289" y="4366304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8" name="Freeform 28"/>
          <p:cNvSpPr/>
          <p:nvPr/>
        </p:nvSpPr>
        <p:spPr>
          <a:xfrm>
            <a:off x="714375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29" name="Freeform 29"/>
          <p:cNvSpPr/>
          <p:nvPr/>
        </p:nvSpPr>
        <p:spPr>
          <a:xfrm>
            <a:off x="2178501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0" name="Freeform 30"/>
          <p:cNvSpPr/>
          <p:nvPr/>
        </p:nvSpPr>
        <p:spPr>
          <a:xfrm>
            <a:off x="3642628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1" name="Freeform 31"/>
          <p:cNvSpPr/>
          <p:nvPr/>
        </p:nvSpPr>
        <p:spPr>
          <a:xfrm>
            <a:off x="5106754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2" name="Freeform 32"/>
          <p:cNvSpPr/>
          <p:nvPr/>
        </p:nvSpPr>
        <p:spPr>
          <a:xfrm>
            <a:off x="6570269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3" name="Freeform 33"/>
          <p:cNvSpPr/>
          <p:nvPr/>
        </p:nvSpPr>
        <p:spPr>
          <a:xfrm>
            <a:off x="8034395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4" name="Freeform 34"/>
          <p:cNvSpPr/>
          <p:nvPr/>
        </p:nvSpPr>
        <p:spPr>
          <a:xfrm>
            <a:off x="9498521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5" name="Freeform 35"/>
          <p:cNvSpPr/>
          <p:nvPr/>
        </p:nvSpPr>
        <p:spPr>
          <a:xfrm>
            <a:off x="10962648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6" name="Freeform 36"/>
          <p:cNvSpPr/>
          <p:nvPr/>
        </p:nvSpPr>
        <p:spPr>
          <a:xfrm>
            <a:off x="12426162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7" name="Freeform 37"/>
          <p:cNvSpPr/>
          <p:nvPr/>
        </p:nvSpPr>
        <p:spPr>
          <a:xfrm>
            <a:off x="13890289" y="5830430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6"/>
                </a:lnTo>
                <a:lnTo>
                  <a:pt x="0" y="1464126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8" name="Freeform 38"/>
          <p:cNvSpPr/>
          <p:nvPr/>
        </p:nvSpPr>
        <p:spPr>
          <a:xfrm>
            <a:off x="724331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39" name="Freeform 39"/>
          <p:cNvSpPr/>
          <p:nvPr/>
        </p:nvSpPr>
        <p:spPr>
          <a:xfrm>
            <a:off x="2188457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0" name="Freeform 40"/>
          <p:cNvSpPr/>
          <p:nvPr/>
        </p:nvSpPr>
        <p:spPr>
          <a:xfrm>
            <a:off x="3652583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1" name="Freeform 41"/>
          <p:cNvSpPr/>
          <p:nvPr/>
        </p:nvSpPr>
        <p:spPr>
          <a:xfrm>
            <a:off x="5116710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2" name="Freeform 42"/>
          <p:cNvSpPr/>
          <p:nvPr/>
        </p:nvSpPr>
        <p:spPr>
          <a:xfrm>
            <a:off x="6580225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3" name="Freeform 43"/>
          <p:cNvSpPr/>
          <p:nvPr/>
        </p:nvSpPr>
        <p:spPr>
          <a:xfrm>
            <a:off x="8044351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4" name="Freeform 44"/>
          <p:cNvSpPr/>
          <p:nvPr/>
        </p:nvSpPr>
        <p:spPr>
          <a:xfrm>
            <a:off x="9508477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5" name="Freeform 45"/>
          <p:cNvSpPr/>
          <p:nvPr/>
        </p:nvSpPr>
        <p:spPr>
          <a:xfrm>
            <a:off x="10972603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6" name="Freeform 46"/>
          <p:cNvSpPr/>
          <p:nvPr/>
        </p:nvSpPr>
        <p:spPr>
          <a:xfrm>
            <a:off x="12436118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7" y="0"/>
                </a:lnTo>
                <a:lnTo>
                  <a:pt x="1464127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7" name="Freeform 47"/>
          <p:cNvSpPr/>
          <p:nvPr/>
        </p:nvSpPr>
        <p:spPr>
          <a:xfrm>
            <a:off x="13900245" y="7294556"/>
            <a:ext cx="1464126" cy="1464126"/>
          </a:xfrm>
          <a:custGeom>
            <a:avLst/>
            <a:gdLst/>
            <a:ahLst/>
            <a:cxnLst/>
            <a:rect l="l" t="t" r="r" b="b"/>
            <a:pathLst>
              <a:path w="1464126" h="1464126">
                <a:moveTo>
                  <a:pt x="0" y="0"/>
                </a:moveTo>
                <a:lnTo>
                  <a:pt x="1464126" y="0"/>
                </a:lnTo>
                <a:lnTo>
                  <a:pt x="1464126" y="1464127"/>
                </a:lnTo>
                <a:lnTo>
                  <a:pt x="0" y="1464127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endParaRPr lang="en-001"/>
          </a:p>
        </p:txBody>
      </p:sp>
      <p:sp>
        <p:nvSpPr>
          <p:cNvPr id="48" name="TextBox 48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009cd7-5898-4f75-9b6c-ed468f2c5292" xsi:nil="true"/>
    <lcf76f155ced4ddcb4097134ff3c332f xmlns="42a8bb85-2572-46e3-9374-15b83f5aba4d">
      <Terms xmlns="http://schemas.microsoft.com/office/infopath/2007/PartnerControls"/>
    </lcf76f155ced4ddcb4097134ff3c332f>
    <Filetype xmlns="42a8bb85-2572-46e3-9374-15b83f5aba4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3E07BB3ACE7B4398321FDE59647FFF" ma:contentTypeVersion="13" ma:contentTypeDescription="Create a new document." ma:contentTypeScope="" ma:versionID="41d8bc51770b9435f5c78b258425796a">
  <xsd:schema xmlns:xsd="http://www.w3.org/2001/XMLSchema" xmlns:xs="http://www.w3.org/2001/XMLSchema" xmlns:p="http://schemas.microsoft.com/office/2006/metadata/properties" xmlns:ns2="42a8bb85-2572-46e3-9374-15b83f5aba4d" xmlns:ns3="64009cd7-5898-4f75-9b6c-ed468f2c5292" targetNamespace="http://schemas.microsoft.com/office/2006/metadata/properties" ma:root="true" ma:fieldsID="bec019d05f2b22a4598dfed271c4b312" ns2:_="" ns3:_="">
    <xsd:import namespace="42a8bb85-2572-46e3-9374-15b83f5aba4d"/>
    <xsd:import namespace="64009cd7-5898-4f75-9b6c-ed468f2c52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Filetyp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8bb85-2572-46e3-9374-15b83f5aba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bf2f534-9c3d-494b-83fb-768e8071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Filetype" ma:index="18" nillable="true" ma:displayName="File type" ma:format="Dropdown" ma:internalName="Filetype">
      <xsd:simpleType>
        <xsd:restriction base="dms:Text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009cd7-5898-4f75-9b6c-ed468f2c529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1beb31a-6cc2-4500-8ca7-5b524e00e5f8}" ma:internalName="TaxCatchAll" ma:showField="CatchAllData" ma:web="64009cd7-5898-4f75-9b6c-ed468f2c52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5A5C59-4A84-4ED5-93D9-5C9A20610371}">
  <ds:schemaRefs>
    <ds:schemaRef ds:uri="42a8bb85-2572-46e3-9374-15b83f5aba4d"/>
    <ds:schemaRef ds:uri="64009cd7-5898-4f75-9b6c-ed468f2c529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8709A09-7D4D-4F8C-BBAF-32E4426068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CE1023-5AE5-4F58-8118-826E4A8180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a8bb85-2572-46e3-9374-15b83f5aba4d"/>
    <ds:schemaRef ds:uri="64009cd7-5898-4f75-9b6c-ed468f2c52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998</Words>
  <Application>Microsoft Office PowerPoint</Application>
  <PresentationFormat>Custom</PresentationFormat>
  <Paragraphs>192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NIHR brand toolkit</dc:title>
  <cp:lastModifiedBy>Jamie Stevenson</cp:lastModifiedBy>
  <cp:revision>29</cp:revision>
  <dcterms:created xsi:type="dcterms:W3CDTF">2006-08-16T00:00:00Z</dcterms:created>
  <dcterms:modified xsi:type="dcterms:W3CDTF">2026-03-27T09:04:53Z</dcterms:modified>
  <dc:identifier>DAHD06nXujk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0x010100603E07BB3ACE7B4398321FDE59647FFF</vt:lpwstr>
  </property>
  <property fmtid="{D5CDD505-2E9C-101B-9397-08002B2CF9AE}" pid="3" name="MediaServiceImageTags">
    <vt:lpwstr/>
  </property>
</Properties>
</file>