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6" r:id="rId2"/>
  </p:sldMasterIdLst>
  <p:notesMasterIdLst>
    <p:notesMasterId r:id="rId20"/>
  </p:notesMasterIdLst>
  <p:sldIdLst>
    <p:sldId id="257" r:id="rId3"/>
    <p:sldId id="588" r:id="rId4"/>
    <p:sldId id="268" r:id="rId5"/>
    <p:sldId id="584" r:id="rId6"/>
    <p:sldId id="583" r:id="rId7"/>
    <p:sldId id="582" r:id="rId8"/>
    <p:sldId id="579" r:id="rId9"/>
    <p:sldId id="302" r:id="rId10"/>
    <p:sldId id="304" r:id="rId11"/>
    <p:sldId id="305" r:id="rId12"/>
    <p:sldId id="307" r:id="rId13"/>
    <p:sldId id="308" r:id="rId14"/>
    <p:sldId id="309" r:id="rId15"/>
    <p:sldId id="314" r:id="rId16"/>
    <p:sldId id="388" r:id="rId17"/>
    <p:sldId id="591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30F55-6E84-4946-BFD9-8B39437EBDFC}" v="1" dt="2024-09-10T10:29:26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2374" autoAdjust="0"/>
  </p:normalViewPr>
  <p:slideViewPr>
    <p:cSldViewPr snapToGrid="0">
      <p:cViewPr varScale="1">
        <p:scale>
          <a:sx n="81" d="100"/>
          <a:sy n="81" d="100"/>
        </p:scale>
        <p:origin x="11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ie Essery" userId="5d606c41-a8e0-49e5-ad24-35635c1735a8" providerId="ADAL" clId="{0CC30F55-6E84-4946-BFD9-8B39437EBDFC}"/>
    <pc:docChg chg="custSel delSld modSld">
      <pc:chgData name="Rosie Essery" userId="5d606c41-a8e0-49e5-ad24-35635c1735a8" providerId="ADAL" clId="{0CC30F55-6E84-4946-BFD9-8B39437EBDFC}" dt="2024-09-10T10:30:49.950" v="48" actId="47"/>
      <pc:docMkLst>
        <pc:docMk/>
      </pc:docMkLst>
      <pc:sldChg chg="modSp mod">
        <pc:chgData name="Rosie Essery" userId="5d606c41-a8e0-49e5-ad24-35635c1735a8" providerId="ADAL" clId="{0CC30F55-6E84-4946-BFD9-8B39437EBDFC}" dt="2024-09-04T13:57:31.565" v="29" actId="20577"/>
        <pc:sldMkLst>
          <pc:docMk/>
          <pc:sldMk cId="4109671205" sldId="257"/>
        </pc:sldMkLst>
        <pc:spChg chg="mod">
          <ac:chgData name="Rosie Essery" userId="5d606c41-a8e0-49e5-ad24-35635c1735a8" providerId="ADAL" clId="{0CC30F55-6E84-4946-BFD9-8B39437EBDFC}" dt="2024-09-04T13:57:31.565" v="29" actId="20577"/>
          <ac:spMkLst>
            <pc:docMk/>
            <pc:sldMk cId="4109671205" sldId="257"/>
            <ac:spMk id="7" creationId="{CE864645-3917-4F58-AB14-9C479C9A2A66}"/>
          </ac:spMkLst>
        </pc:spChg>
      </pc:sldChg>
      <pc:sldChg chg="modNotesTx">
        <pc:chgData name="Rosie Essery" userId="5d606c41-a8e0-49e5-ad24-35635c1735a8" providerId="ADAL" clId="{0CC30F55-6E84-4946-BFD9-8B39437EBDFC}" dt="2024-09-04T13:57:44.538" v="30" actId="20577"/>
        <pc:sldMkLst>
          <pc:docMk/>
          <pc:sldMk cId="2119643468" sldId="268"/>
        </pc:sldMkLst>
      </pc:sldChg>
      <pc:sldChg chg="addSp delSp modSp del mod delAnim modAnim">
        <pc:chgData name="Rosie Essery" userId="5d606c41-a8e0-49e5-ad24-35635c1735a8" providerId="ADAL" clId="{0CC30F55-6E84-4946-BFD9-8B39437EBDFC}" dt="2024-09-10T10:30:00.536" v="46" actId="47"/>
        <pc:sldMkLst>
          <pc:docMk/>
          <pc:sldMk cId="938728531" sldId="273"/>
        </pc:sldMkLst>
        <pc:spChg chg="add del mod">
          <ac:chgData name="Rosie Essery" userId="5d606c41-a8e0-49e5-ad24-35635c1735a8" providerId="ADAL" clId="{0CC30F55-6E84-4946-BFD9-8B39437EBDFC}" dt="2024-09-10T10:29:43.985" v="45" actId="478"/>
          <ac:spMkLst>
            <pc:docMk/>
            <pc:sldMk cId="938728531" sldId="273"/>
            <ac:spMk id="2" creationId="{42DDD9FE-BC7F-1372-5224-AC52989589A7}"/>
          </ac:spMkLst>
        </pc:spChg>
      </pc:sldChg>
      <pc:sldChg chg="modNotesTx">
        <pc:chgData name="Rosie Essery" userId="5d606c41-a8e0-49e5-ad24-35635c1735a8" providerId="ADAL" clId="{0CC30F55-6E84-4946-BFD9-8B39437EBDFC}" dt="2024-09-04T13:58:07.092" v="36" actId="20577"/>
        <pc:sldMkLst>
          <pc:docMk/>
          <pc:sldMk cId="1146483396" sldId="302"/>
        </pc:sldMkLst>
      </pc:sldChg>
      <pc:sldChg chg="modNotesTx">
        <pc:chgData name="Rosie Essery" userId="5d606c41-a8e0-49e5-ad24-35635c1735a8" providerId="ADAL" clId="{0CC30F55-6E84-4946-BFD9-8B39437EBDFC}" dt="2024-09-04T13:58:11.153" v="37" actId="20577"/>
        <pc:sldMkLst>
          <pc:docMk/>
          <pc:sldMk cId="3982025081" sldId="304"/>
        </pc:sldMkLst>
      </pc:sldChg>
      <pc:sldChg chg="modNotesTx">
        <pc:chgData name="Rosie Essery" userId="5d606c41-a8e0-49e5-ad24-35635c1735a8" providerId="ADAL" clId="{0CC30F55-6E84-4946-BFD9-8B39437EBDFC}" dt="2024-09-04T13:58:14.121" v="38" actId="20577"/>
        <pc:sldMkLst>
          <pc:docMk/>
          <pc:sldMk cId="1791820442" sldId="305"/>
        </pc:sldMkLst>
      </pc:sldChg>
      <pc:sldChg chg="modNotesTx">
        <pc:chgData name="Rosie Essery" userId="5d606c41-a8e0-49e5-ad24-35635c1735a8" providerId="ADAL" clId="{0CC30F55-6E84-4946-BFD9-8B39437EBDFC}" dt="2024-09-04T13:58:41.878" v="43" actId="20577"/>
        <pc:sldMkLst>
          <pc:docMk/>
          <pc:sldMk cId="223733700" sldId="306"/>
        </pc:sldMkLst>
      </pc:sldChg>
      <pc:sldChg chg="modNotesTx">
        <pc:chgData name="Rosie Essery" userId="5d606c41-a8e0-49e5-ad24-35635c1735a8" providerId="ADAL" clId="{0CC30F55-6E84-4946-BFD9-8B39437EBDFC}" dt="2024-09-04T13:58:17.996" v="39" actId="20577"/>
        <pc:sldMkLst>
          <pc:docMk/>
          <pc:sldMk cId="104101692" sldId="307"/>
        </pc:sldMkLst>
      </pc:sldChg>
      <pc:sldChg chg="modNotesTx">
        <pc:chgData name="Rosie Essery" userId="5d606c41-a8e0-49e5-ad24-35635c1735a8" providerId="ADAL" clId="{0CC30F55-6E84-4946-BFD9-8B39437EBDFC}" dt="2024-09-04T13:58:22.580" v="40" actId="20577"/>
        <pc:sldMkLst>
          <pc:docMk/>
          <pc:sldMk cId="3204744583" sldId="308"/>
        </pc:sldMkLst>
      </pc:sldChg>
      <pc:sldChg chg="modNotesTx">
        <pc:chgData name="Rosie Essery" userId="5d606c41-a8e0-49e5-ad24-35635c1735a8" providerId="ADAL" clId="{0CC30F55-6E84-4946-BFD9-8B39437EBDFC}" dt="2024-09-04T13:58:26.616" v="41" actId="20577"/>
        <pc:sldMkLst>
          <pc:docMk/>
          <pc:sldMk cId="1410595301" sldId="309"/>
        </pc:sldMkLst>
      </pc:sldChg>
      <pc:sldChg chg="modNotesTx">
        <pc:chgData name="Rosie Essery" userId="5d606c41-a8e0-49e5-ad24-35635c1735a8" providerId="ADAL" clId="{0CC30F55-6E84-4946-BFD9-8B39437EBDFC}" dt="2024-09-04T13:58:30.673" v="42" actId="20577"/>
        <pc:sldMkLst>
          <pc:docMk/>
          <pc:sldMk cId="2321216045" sldId="314"/>
        </pc:sldMkLst>
      </pc:sldChg>
      <pc:sldChg chg="modNotesTx">
        <pc:chgData name="Rosie Essery" userId="5d606c41-a8e0-49e5-ad24-35635c1735a8" providerId="ADAL" clId="{0CC30F55-6E84-4946-BFD9-8B39437EBDFC}" dt="2024-09-04T13:57:59.602" v="34" actId="20577"/>
        <pc:sldMkLst>
          <pc:docMk/>
          <pc:sldMk cId="401457084" sldId="579"/>
        </pc:sldMkLst>
      </pc:sldChg>
      <pc:sldChg chg="del modNotesTx">
        <pc:chgData name="Rosie Essery" userId="5d606c41-a8e0-49e5-ad24-35635c1735a8" providerId="ADAL" clId="{0CC30F55-6E84-4946-BFD9-8B39437EBDFC}" dt="2024-09-10T10:30:49.950" v="48" actId="47"/>
        <pc:sldMkLst>
          <pc:docMk/>
          <pc:sldMk cId="645362116" sldId="581"/>
        </pc:sldMkLst>
      </pc:sldChg>
      <pc:sldChg chg="modNotesTx">
        <pc:chgData name="Rosie Essery" userId="5d606c41-a8e0-49e5-ad24-35635c1735a8" providerId="ADAL" clId="{0CC30F55-6E84-4946-BFD9-8B39437EBDFC}" dt="2024-09-04T13:57:56.169" v="33" actId="20577"/>
        <pc:sldMkLst>
          <pc:docMk/>
          <pc:sldMk cId="3838830006" sldId="582"/>
        </pc:sldMkLst>
      </pc:sldChg>
      <pc:sldChg chg="modNotesTx">
        <pc:chgData name="Rosie Essery" userId="5d606c41-a8e0-49e5-ad24-35635c1735a8" providerId="ADAL" clId="{0CC30F55-6E84-4946-BFD9-8B39437EBDFC}" dt="2024-09-04T13:57:53.258" v="32" actId="20577"/>
        <pc:sldMkLst>
          <pc:docMk/>
          <pc:sldMk cId="607274992" sldId="583"/>
        </pc:sldMkLst>
      </pc:sldChg>
      <pc:sldChg chg="modNotesTx">
        <pc:chgData name="Rosie Essery" userId="5d606c41-a8e0-49e5-ad24-35635c1735a8" providerId="ADAL" clId="{0CC30F55-6E84-4946-BFD9-8B39437EBDFC}" dt="2024-09-04T13:57:49.795" v="31" actId="20577"/>
        <pc:sldMkLst>
          <pc:docMk/>
          <pc:sldMk cId="1830894567" sldId="584"/>
        </pc:sldMkLst>
      </pc:sldChg>
      <pc:sldChg chg="del">
        <pc:chgData name="Rosie Essery" userId="5d606c41-a8e0-49e5-ad24-35635c1735a8" providerId="ADAL" clId="{0CC30F55-6E84-4946-BFD9-8B39437EBDFC}" dt="2024-09-10T10:30:02.064" v="47" actId="47"/>
        <pc:sldMkLst>
          <pc:docMk/>
          <pc:sldMk cId="1993969725" sldId="5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06C63-7B37-47B7-A853-0CAB16A1C575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DBEB1-078F-4344-81EC-58CFDE01A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22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DBEB1-078F-4344-81EC-58CFDE01AC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419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E36EC-AB70-4222-9CBF-29FFA3260A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4196136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E36EC-AB70-4222-9CBF-29FFA3260A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186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174625"/>
            <a:ext cx="5443538" cy="30622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E36EC-AB70-4222-9CBF-29FFA3260A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sz="1200" dirty="0"/>
          </a:p>
          <a:p>
            <a:pPr marL="0" indent="0">
              <a:buFont typeface="+mj-lt"/>
              <a:buNone/>
            </a:pPr>
            <a:endParaRPr lang="en-GB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939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E36EC-AB70-4222-9CBF-29FFA3260A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727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E36EC-AB70-4222-9CBF-29FFA3260A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646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4F1B4-766E-4B24-8B8A-C0A28448A0C3}" type="slidenum">
              <a:rPr lang="en-GB" smtClean="0"/>
              <a:t>15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84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E36EC-AB70-4222-9CBF-29FFA3260A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9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DBEB1-078F-4344-81EC-58CFDE01AC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60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E36EC-AB70-4222-9CBF-29FFA3260A41}" type="slidenum">
              <a:rPr lang="en-GB" smtClean="0"/>
              <a:t>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7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ACE9A-A3FD-41A7-B191-DDBB22937B9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149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284163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488" y="4316040"/>
            <a:ext cx="6616700" cy="532859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E36EC-AB70-4222-9CBF-29FFA3260A4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4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ACE9A-A3FD-41A7-B191-DDBB22937B9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318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ACE9A-A3FD-41A7-B191-DDBB22937B9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09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CACE9A-A3FD-41A7-B191-DDBB22937B9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752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E36EC-AB70-4222-9CBF-29FFA3260A4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18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ogo Slide"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DBBA8B1-FB70-5047-82C7-77FEF3673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5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03F7-F176-4CDC-A293-A8CF18AAEF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BC75-E792-482B-98ED-4183538F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03F7-F176-4CDC-A293-A8CF18AAEF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BC75-E792-482B-98ED-4183538F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708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03F7-F176-4CDC-A293-A8CF18AAEF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BC75-E792-482B-98ED-4183538F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29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03F7-F176-4CDC-A293-A8CF18AAEF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BC75-E792-482B-98ED-4183538F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04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03F7-F176-4CDC-A293-A8CF18AAEF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BC75-E792-482B-98ED-4183538F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33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4560" y="2060849"/>
            <a:ext cx="7591573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4" y="3287415"/>
            <a:ext cx="7584843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4149081"/>
            <a:ext cx="3071283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22 June 2021</a:t>
            </a:r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715225-994B-F847-BBCD-98E6DC60B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37165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2351584" y="2700210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0" dirty="0">
                <a:solidFill>
                  <a:schemeClr val="bg1"/>
                </a:solidFill>
              </a:rPr>
              <a:t>YOUR</a:t>
            </a:r>
            <a:r>
              <a:rPr lang="en-GB" sz="3200" b="1" spc="-150" baseline="0" dirty="0">
                <a:solidFill>
                  <a:schemeClr val="bg1"/>
                </a:solidFill>
              </a:rPr>
              <a:t> QUESTIONS</a:t>
            </a:r>
            <a:endParaRPr lang="en-GB" sz="3200" b="1" spc="-15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351584" y="3356522"/>
            <a:ext cx="7584843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  <a:endParaRPr lang="en-GB" dirty="0"/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32411DA-15FA-804A-A497-A21BA241F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0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03F7-F176-4CDC-A293-A8CF18AAEF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BC75-E792-482B-98ED-4183538F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7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03F7-F176-4CDC-A293-A8CF18AAEF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BC75-E792-482B-98ED-4183538F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52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03F7-F176-4CDC-A293-A8CF18AAEF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BC75-E792-482B-98ED-4183538F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03F7-F176-4CDC-A293-A8CF18AAEF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BC75-E792-482B-98ED-4183538F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30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03F7-F176-4CDC-A293-A8CF18AAEF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BC75-E792-482B-98ED-4183538F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2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03F7-F176-4CDC-A293-A8CF18AAEF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FBC75-E792-482B-98ED-4183538F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4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C03F7-F176-4CDC-A293-A8CF18AAEF44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FBC75-E792-482B-98ED-4183538F4D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1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.a.essery@soton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m.e.steele@soton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onbasedapproach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2">
            <a:extLst>
              <a:ext uri="{FF2B5EF4-FFF2-40B4-BE49-F238E27FC236}">
                <a16:creationId xmlns:a16="http://schemas.microsoft.com/office/drawing/2014/main" id="{3DD1E214-BD82-4BF8-80FB-371453B47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10" y="6395535"/>
            <a:ext cx="12199911" cy="45719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200">
              <a:latin typeface="Arial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CBDDE7-14E8-47F5-881F-976415E90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096" y="947237"/>
            <a:ext cx="11587898" cy="2387600"/>
          </a:xfrm>
        </p:spPr>
        <p:txBody>
          <a:bodyPr>
            <a:normAutofit fontScale="90000"/>
          </a:bodyPr>
          <a:lstStyle/>
          <a:p>
            <a:r>
              <a:rPr lang="en-GB" sz="4800" b="1" dirty="0"/>
              <a:t>Using think aloud interviews as part of the Person Based Approach to optimising behaviour change interventions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E864645-3917-4F58-AB14-9C479C9A2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656" y="4583892"/>
            <a:ext cx="8189242" cy="1401054"/>
          </a:xfrm>
        </p:spPr>
        <p:txBody>
          <a:bodyPr>
            <a:noAutofit/>
          </a:bodyPr>
          <a:lstStyle/>
          <a:p>
            <a:r>
              <a:rPr lang="en-GB" dirty="0"/>
              <a:t>Tuesday 10</a:t>
            </a:r>
            <a:r>
              <a:rPr lang="en-GB" baseline="30000" dirty="0"/>
              <a:t>th</a:t>
            </a:r>
            <a:r>
              <a:rPr lang="en-GB" dirty="0"/>
              <a:t> September 2024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Dr Rosie Essery </a:t>
            </a:r>
            <a:r>
              <a:rPr lang="en-GB" dirty="0">
                <a:hlinkClick r:id="rId3"/>
              </a:rPr>
              <a:t>r.a.essery@soton.ac.uk</a:t>
            </a:r>
            <a:r>
              <a:rPr lang="en-GB" dirty="0"/>
              <a:t> </a:t>
            </a:r>
          </a:p>
          <a:p>
            <a:r>
              <a:rPr lang="en-GB" dirty="0"/>
              <a:t>Dr Mary Steele </a:t>
            </a:r>
            <a:r>
              <a:rPr lang="en-GB" dirty="0">
                <a:hlinkClick r:id="rId4"/>
              </a:rPr>
              <a:t>m.e.steele@soton.ac.uk</a:t>
            </a:r>
            <a:r>
              <a:rPr lang="en-GB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468A3-E918-48B3-AC33-EDB8A8DF0FE6}"/>
              </a:ext>
            </a:extLst>
          </p:cNvPr>
          <p:cNvSpPr/>
          <p:nvPr/>
        </p:nvSpPr>
        <p:spPr>
          <a:xfrm>
            <a:off x="8494403" y="5774403"/>
            <a:ext cx="4251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Tweet us at @</a:t>
            </a:r>
            <a:r>
              <a:rPr lang="en-US" sz="2000" dirty="0" err="1">
                <a:solidFill>
                  <a:schemeClr val="bg1"/>
                </a:solidFill>
              </a:rPr>
              <a:t>PersonBased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08F24B-2292-4CB3-A9F1-1B1189A4A8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34" t="13121" r="68484" b="71130"/>
          <a:stretch/>
        </p:blipFill>
        <p:spPr>
          <a:xfrm>
            <a:off x="8993410" y="4583892"/>
            <a:ext cx="2664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7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478154"/>
              </p:ext>
            </p:extLst>
          </p:nvPr>
        </p:nvGraphicFramePr>
        <p:xfrm>
          <a:off x="1012101" y="986697"/>
          <a:ext cx="9794317" cy="5099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1525">
                  <a:extLst>
                    <a:ext uri="{9D8B030D-6E8A-4147-A177-3AD203B41FA5}">
                      <a16:colId xmlns:a16="http://schemas.microsoft.com/office/drawing/2014/main" val="1083304077"/>
                    </a:ext>
                  </a:extLst>
                </a:gridCol>
                <a:gridCol w="2165059">
                  <a:extLst>
                    <a:ext uri="{9D8B030D-6E8A-4147-A177-3AD203B41FA5}">
                      <a16:colId xmlns:a16="http://schemas.microsoft.com/office/drawing/2014/main" val="2291311596"/>
                    </a:ext>
                  </a:extLst>
                </a:gridCol>
                <a:gridCol w="6627733">
                  <a:extLst>
                    <a:ext uri="{9D8B030D-6E8A-4147-A177-3AD203B41FA5}">
                      <a16:colId xmlns:a16="http://schemas.microsoft.com/office/drawing/2014/main" val="1196548754"/>
                    </a:ext>
                  </a:extLst>
                </a:gridCol>
              </a:tblGrid>
              <a:tr h="40497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Coding framework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5725" marR="85725" marT="42545" marB="42545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463078"/>
                  </a:ext>
                </a:extLst>
              </a:tr>
              <a:tr h="31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Code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Stands for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Means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48604"/>
                  </a:ext>
                </a:extLst>
              </a:tr>
              <a:tr h="1199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IMP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Important for behaviour change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This is an important change that is likely to impact behaviour change or a precursor to behaviour change (e.g. acceptability, feasibility, persuasiveness, motivation, engagement), and/or is in line with the Logic Model, and/or is in line with the Guiding Principles For example, participants appear unconvinced by an aspect of the intervention, so you decide to add motivational examples.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405376"/>
                  </a:ext>
                </a:extLst>
              </a:tr>
              <a:tr h="664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EAS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Easy and uncontroversial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An easy and feasible change that doesn’t involve any major design changes.  For example, a participant was unsure of a technical term, so you add a definition.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17512"/>
                  </a:ext>
                </a:extLst>
              </a:tr>
              <a:tr h="31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Repeatedly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This was said repeatedly, by more than one participant.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494927"/>
                  </a:ext>
                </a:extLst>
              </a:tr>
              <a:tr h="1114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EXP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Experience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This is supported by experience. Please specify what kind of experience, for example: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1. PPIs agree this would be an appropriate change.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</a:rPr>
                        <a:t>2. Experts (e.g. clinicians or PPIs on your development team) agree that this would be an appropriate change.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GB" sz="1400" dirty="0">
                          <a:effectLst/>
                        </a:rPr>
                        <a:t>3. Literature: This is supported by evidence in the literature.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37336"/>
                  </a:ext>
                </a:extLst>
              </a:tr>
              <a:tr h="642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NCON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Does not contradict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This does not contradict existing evidence e.g. from reviews, BA table, Logic Model, or the Guiding Principles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180191"/>
                  </a:ext>
                </a:extLst>
              </a:tr>
              <a:tr h="445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NC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Not changed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It was decided not to make this change. Please explain why (e.g. it would not be feasible; or only one person said this).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1595" marR="61595" marT="9525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894607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DDDF59E7-0C5B-4CB7-808A-B6DB11A6F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28" y="231830"/>
            <a:ext cx="2301380" cy="4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8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36"/>
    </mc:Choice>
    <mc:Fallback xmlns="">
      <p:transition spd="slow" advTm="7603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5546" y="615418"/>
            <a:ext cx="11885927" cy="76139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defRPr/>
            </a:pPr>
            <a:r>
              <a:rPr lang="en-GB" sz="3600" b="1" dirty="0">
                <a:solidFill>
                  <a:srgbClr val="1F497D"/>
                </a:solidFill>
              </a:rPr>
              <a:t>Making person-based changes: The decision process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178" y="5605395"/>
            <a:ext cx="2816596" cy="589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26" y="5605395"/>
            <a:ext cx="3680688" cy="1116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41" y="1489043"/>
            <a:ext cx="10352504" cy="356347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59789" y="4328133"/>
            <a:ext cx="7272421" cy="5347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4B89E81-1519-46D1-B25D-4F11EF8B3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28" y="231830"/>
            <a:ext cx="2301380" cy="4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3"/>
    </mc:Choice>
    <mc:Fallback xmlns="">
      <p:transition spd="slow" advTm="659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9349" y="90335"/>
            <a:ext cx="11866512" cy="8773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defRPr/>
            </a:pPr>
            <a:r>
              <a:rPr lang="en-GB" sz="3200" b="1" dirty="0">
                <a:solidFill>
                  <a:srgbClr val="1F497D"/>
                </a:solidFill>
              </a:rPr>
              <a:t>Making person-based changes: The decision process</a:t>
            </a:r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466545"/>
              </p:ext>
            </p:extLst>
          </p:nvPr>
        </p:nvGraphicFramePr>
        <p:xfrm>
          <a:off x="411965" y="1080241"/>
          <a:ext cx="11614382" cy="44121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29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7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840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Strength and Balance Concerns pages</a:t>
                      </a:r>
                      <a:endParaRPr lang="en-GB" sz="1600" b="1" kern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885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Negative Comments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Positive Comments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Possible Change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Reason for change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Agreed change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 err="1">
                          <a:effectLst/>
                        </a:rPr>
                        <a:t>MoScoW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6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 very seldom make plans to go and visit the doctor. And I certainly wouldn’t regarding this, I think.” (P1)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“There’s lots of things I’ve seen recently, that have ‘check with your doctor first.’ On the one hand, the television is showing us a surgery waiting room full of people.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you’ve just popped up and said, ‘Will it be all right if I do some exercise?’” (Laughs.)” (P2)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surprised if a patient came to me and asked for this type of advice – would think it better for them to check with those who knew them best first (GP Coinvestigator)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n-GB" sz="1600" baseline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L="84963" marR="8496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12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732" y="5718005"/>
            <a:ext cx="2816596" cy="589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8075" y="1990572"/>
            <a:ext cx="1344149" cy="277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/>
              <a:t>Suggest individuals discuss with family member/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/>
              <a:t>friend first if they are unsure. </a:t>
            </a:r>
            <a:endParaRPr lang="en-GB" sz="1600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112224" y="1796916"/>
            <a:ext cx="1728192" cy="3744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/>
              <a:t>EAS, REP, EXP </a:t>
            </a:r>
            <a:r>
              <a:rPr lang="en-GB" sz="1600" dirty="0"/>
              <a:t>– participants mindful of high demand on GP and don’t feel this is necessary/ feel able to make decision themselves.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33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Resonates with views of GP coinvestigator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0754" y="1915167"/>
            <a:ext cx="11521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Suggest individuals discuss with family member/</a:t>
            </a:r>
          </a:p>
          <a:p>
            <a:r>
              <a:rPr lang="en-GB" sz="1600" dirty="0"/>
              <a:t>friend first if unsure. If still concerned after this then ask advice of GP</a:t>
            </a:r>
          </a:p>
          <a:p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0992544" y="1990572"/>
            <a:ext cx="96010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/>
              <a:t>M</a:t>
            </a:r>
            <a:endParaRPr lang="en-GB" sz="1867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67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6F52058-56ED-49E7-8A84-465935E41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28" y="231830"/>
            <a:ext cx="2301380" cy="4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74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86"/>
    </mc:Choice>
    <mc:Fallback xmlns="">
      <p:transition spd="slow" advTm="141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524" y="5949580"/>
            <a:ext cx="2816596" cy="589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49" y="5390694"/>
            <a:ext cx="3680688" cy="1116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553" y="1008665"/>
            <a:ext cx="10360104" cy="35728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887443" y="3857143"/>
            <a:ext cx="8213557" cy="5347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9349" y="90335"/>
            <a:ext cx="11866512" cy="8773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defRPr/>
            </a:pPr>
            <a:r>
              <a:rPr lang="en-GB" sz="3200" b="1" dirty="0">
                <a:solidFill>
                  <a:srgbClr val="1F497D"/>
                </a:solidFill>
              </a:rPr>
              <a:t>Making person-based changes: The decision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02F7222-E6D3-4F7B-A82A-40ADDAF4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28" y="231830"/>
            <a:ext cx="2301380" cy="4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09"/>
    </mc:Choice>
    <mc:Fallback xmlns="">
      <p:transition spd="slow" advTm="3470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461" y="967678"/>
            <a:ext cx="11582400" cy="4896544"/>
          </a:xfrm>
        </p:spPr>
        <p:txBody>
          <a:bodyPr/>
          <a:lstStyle/>
          <a:p>
            <a:pPr marL="0" indent="0">
              <a:buNone/>
            </a:pPr>
            <a:r>
              <a:rPr lang="en-GB" sz="2933" dirty="0"/>
              <a:t>The </a:t>
            </a:r>
            <a:r>
              <a:rPr lang="en-GB" sz="2933" i="1" dirty="0"/>
              <a:t>‘Table of Changes’</a:t>
            </a:r>
            <a:r>
              <a:rPr lang="en-GB" sz="2933" dirty="0"/>
              <a:t> is…</a:t>
            </a:r>
          </a:p>
          <a:p>
            <a:pPr marL="0" indent="0">
              <a:buNone/>
            </a:pPr>
            <a:endParaRPr lang="en-GB" sz="2933" dirty="0"/>
          </a:p>
          <a:p>
            <a:r>
              <a:rPr lang="en-GB" sz="2933" b="1" dirty="0">
                <a:solidFill>
                  <a:srgbClr val="002060"/>
                </a:solidFill>
              </a:rPr>
              <a:t>Systematic</a:t>
            </a:r>
          </a:p>
          <a:p>
            <a:pPr lvl="1"/>
            <a:r>
              <a:rPr lang="en-GB" sz="2933" dirty="0"/>
              <a:t>Record all comments and all changes, increasing transparency </a:t>
            </a:r>
          </a:p>
          <a:p>
            <a:r>
              <a:rPr lang="en-GB" sz="2933" b="1" dirty="0">
                <a:solidFill>
                  <a:srgbClr val="002060"/>
                </a:solidFill>
              </a:rPr>
              <a:t>Efficient</a:t>
            </a:r>
          </a:p>
          <a:p>
            <a:pPr lvl="1"/>
            <a:r>
              <a:rPr lang="en-GB" sz="2933" dirty="0"/>
              <a:t>Rapid turnaround by filtering what needs to be discussed</a:t>
            </a:r>
          </a:p>
          <a:p>
            <a:r>
              <a:rPr lang="en-GB" sz="2933" b="1" dirty="0">
                <a:solidFill>
                  <a:srgbClr val="002060"/>
                </a:solidFill>
              </a:rPr>
              <a:t>A prompt</a:t>
            </a:r>
          </a:p>
          <a:p>
            <a:pPr lvl="1"/>
            <a:r>
              <a:rPr lang="en-GB" sz="2933" dirty="0"/>
              <a:t>to think about why a change should/should not be made</a:t>
            </a:r>
          </a:p>
          <a:p>
            <a:endParaRPr lang="en-GB" sz="2933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349" y="90335"/>
            <a:ext cx="11866512" cy="8773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defRPr/>
            </a:pPr>
            <a:r>
              <a:rPr lang="en-GB" sz="3200" b="1" dirty="0">
                <a:solidFill>
                  <a:srgbClr val="1F497D"/>
                </a:solidFill>
              </a:rPr>
              <a:t>Making person-based changes: The decision process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174AC3B-220A-4BD0-8F0E-1C5C673C4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28" y="231830"/>
            <a:ext cx="2301380" cy="4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66"/>
    </mc:Choice>
    <mc:Fallback xmlns="">
      <p:transition spd="slow" advTm="8056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1567" y="134352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For more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173" y="1355577"/>
            <a:ext cx="1075319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You can access all the person-based approach papers and online tutorials here:</a:t>
            </a:r>
          </a:p>
          <a:p>
            <a:pPr algn="ctr"/>
            <a:endParaRPr lang="en-GB" sz="1000" dirty="0"/>
          </a:p>
          <a:p>
            <a:pPr algn="ctr"/>
            <a:r>
              <a:rPr lang="en-GB" sz="3200" i="1" dirty="0">
                <a:hlinkClick r:id="rId3"/>
              </a:rPr>
              <a:t>https://personbasedapproach.org/</a:t>
            </a:r>
            <a:r>
              <a:rPr lang="en-GB" sz="3200" i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2F8DA-0F4F-4FF0-9096-235225C31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31" y="3149535"/>
            <a:ext cx="9889240" cy="288472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FD18061-D678-4F48-829C-750123B6F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28" y="231830"/>
            <a:ext cx="2301380" cy="4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13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F8BB6B-EEA4-4C4B-A74E-4462670E5FEA}"/>
              </a:ext>
            </a:extLst>
          </p:cNvPr>
          <p:cNvSpPr txBox="1">
            <a:spLocks/>
          </p:cNvSpPr>
          <p:nvPr/>
        </p:nvSpPr>
        <p:spPr>
          <a:xfrm>
            <a:off x="838200" y="2304027"/>
            <a:ext cx="10515600" cy="224994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dirty="0"/>
              <a:t>Thank You for Listening!</a:t>
            </a:r>
          </a:p>
          <a:p>
            <a:pPr algn="ctr"/>
            <a:endParaRPr lang="en-GB" sz="4000" b="1" dirty="0"/>
          </a:p>
          <a:p>
            <a:pPr algn="ctr"/>
            <a:r>
              <a:rPr lang="en-GB" sz="4000" b="1" dirty="0"/>
              <a:t>Any 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10D7B-327E-42DD-95F2-9CEF5CF4D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4" t="13121" r="68484" b="71130"/>
          <a:stretch/>
        </p:blipFill>
        <p:spPr>
          <a:xfrm>
            <a:off x="168193" y="188062"/>
            <a:ext cx="2664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30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0201" y="184928"/>
            <a:ext cx="10972800" cy="8773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defRPr/>
            </a:pPr>
            <a:r>
              <a:rPr lang="en-GB" sz="3600" b="1" dirty="0">
                <a:solidFill>
                  <a:srgbClr val="1F497D"/>
                </a:solidFill>
              </a:rPr>
              <a:t>Activity: Table of Changes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201" y="1090871"/>
            <a:ext cx="115824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In breakout groups (15 </a:t>
            </a:r>
            <a:r>
              <a:rPr lang="en-GB" b="1" dirty="0" err="1"/>
              <a:t>mins</a:t>
            </a:r>
            <a:r>
              <a:rPr lang="en-GB" b="1" dirty="0"/>
              <a:t>):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chemeClr val="tx1"/>
                </a:solidFill>
              </a:rPr>
              <a:t>Use the example Active Brains table of changes </a:t>
            </a:r>
            <a:r>
              <a:rPr lang="en-GB" b="1" dirty="0">
                <a:solidFill>
                  <a:schemeClr val="tx1"/>
                </a:solidFill>
              </a:rPr>
              <a:t>(materials shared in chat) </a:t>
            </a:r>
            <a:r>
              <a:rPr lang="en-GB" dirty="0">
                <a:solidFill>
                  <a:schemeClr val="tx1"/>
                </a:solidFill>
              </a:rPr>
              <a:t>to think about:</a:t>
            </a:r>
          </a:p>
          <a:p>
            <a:pPr lvl="1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Whether you think a change is necessary</a:t>
            </a:r>
          </a:p>
          <a:p>
            <a:pPr lvl="1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What the possible change could be</a:t>
            </a:r>
          </a:p>
          <a:p>
            <a:pPr lvl="1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The reasons for the change being important</a:t>
            </a:r>
          </a:p>
          <a:p>
            <a:pPr lvl="1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How highly prioritised this change would be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786" y="5172729"/>
            <a:ext cx="2816596" cy="589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35" y="5009853"/>
            <a:ext cx="3017828" cy="91508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241A93C-D1E9-4CA7-A151-D9345D1A3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28" y="231830"/>
            <a:ext cx="2301380" cy="4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69"/>
    </mc:Choice>
    <mc:Fallback xmlns="">
      <p:transition spd="slow" advTm="7226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BE0B344-BCFA-47C6-8D9F-B77F2E2D629C}"/>
              </a:ext>
            </a:extLst>
          </p:cNvPr>
          <p:cNvSpPr txBox="1">
            <a:spLocks/>
          </p:cNvSpPr>
          <p:nvPr/>
        </p:nvSpPr>
        <p:spPr>
          <a:xfrm>
            <a:off x="2233863" y="3428576"/>
            <a:ext cx="9813758" cy="207386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Introduction to the Person-Based Approach to intervention development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9E5AF-2588-4DC6-AE33-058EB35D6A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4" t="13121" r="68484" b="71130"/>
          <a:stretch/>
        </p:blipFill>
        <p:spPr>
          <a:xfrm>
            <a:off x="193359" y="275559"/>
            <a:ext cx="2664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7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65" y="291645"/>
            <a:ext cx="10972800" cy="706091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193E72"/>
                </a:solidFill>
              </a:rPr>
              <a:t>Overview of the person-based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53" y="1249337"/>
            <a:ext cx="11835680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kern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Aim</a:t>
            </a:r>
            <a:r>
              <a:rPr lang="en-GB" sz="2800" b="1" dirty="0">
                <a:latin typeface="+mj-lt"/>
              </a:rPr>
              <a:t>: 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to focus on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understanding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accommodating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the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perspectives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of the people who will use the intervention, in order to improve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uptake, adherence and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FDDB3B-B648-4FE3-865B-C3501F657B98}"/>
              </a:ext>
            </a:extLst>
          </p:cNvPr>
          <p:cNvSpPr txBox="1">
            <a:spLocks/>
          </p:cNvSpPr>
          <p:nvPr/>
        </p:nvSpPr>
        <p:spPr>
          <a:xfrm>
            <a:off x="119254" y="2586169"/>
            <a:ext cx="11835680" cy="33517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 kern="0" dirty="0">
                <a:solidFill>
                  <a:srgbClr val="193E72"/>
                </a:solidFill>
                <a:latin typeface="+mj-lt"/>
              </a:rPr>
              <a:t>How?</a:t>
            </a:r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Person-based approach (PBA) combines user-centred design methods with evidence-based behaviour change methods</a:t>
            </a:r>
          </a:p>
          <a:p>
            <a:r>
              <a:rPr lang="en-GB" sz="2800" dirty="0">
                <a:latin typeface="+mj-lt"/>
              </a:rPr>
              <a:t>PPI and stakeholder co-production and in-depth qualitative and mixed method research with a wide range of people from the target population</a:t>
            </a:r>
          </a:p>
          <a:p>
            <a:r>
              <a:rPr lang="en-GB" sz="2800" dirty="0">
                <a:latin typeface="+mj-lt"/>
              </a:rPr>
              <a:t>This helps ensure that better uptake and engagement with intervention leads to behaviour change and better healthcare outcomes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A47855-1E39-4BEA-948C-540BFC095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28" y="231830"/>
            <a:ext cx="2301380" cy="4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"/>
    </mc:Choice>
    <mc:Fallback xmlns="">
      <p:transition spd="slow" advTm="1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504000" y="360000"/>
            <a:ext cx="11387442" cy="864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Using the PBA during intervention </a:t>
            </a:r>
            <a:r>
              <a:rPr lang="en-US" sz="3600" b="1" dirty="0" err="1"/>
              <a:t>optimisation</a:t>
            </a:r>
            <a:endParaRPr lang="en-GB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B65C10F-EE5E-4E47-B351-0875327E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28" y="231830"/>
            <a:ext cx="2301380" cy="4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FFB9B8-10AD-7342-834F-92659B1A22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76" r="10684"/>
          <a:stretch/>
        </p:blipFill>
        <p:spPr>
          <a:xfrm>
            <a:off x="3064440" y="1141712"/>
            <a:ext cx="5930183" cy="55797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C8DF4F-441E-4C68-9CCF-0E90C24EC478}"/>
              </a:ext>
            </a:extLst>
          </p:cNvPr>
          <p:cNvSpPr/>
          <p:nvPr/>
        </p:nvSpPr>
        <p:spPr>
          <a:xfrm>
            <a:off x="5441767" y="1269708"/>
            <a:ext cx="1114567" cy="381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5D516C-D9F2-4E2F-B24B-3997D2B2E731}"/>
              </a:ext>
            </a:extLst>
          </p:cNvPr>
          <p:cNvSpPr/>
          <p:nvPr/>
        </p:nvSpPr>
        <p:spPr>
          <a:xfrm>
            <a:off x="5946633" y="2141394"/>
            <a:ext cx="960548" cy="10016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208ECD-288C-4878-A68C-B97B56A935BB}"/>
              </a:ext>
            </a:extLst>
          </p:cNvPr>
          <p:cNvSpPr/>
          <p:nvPr/>
        </p:nvSpPr>
        <p:spPr>
          <a:xfrm>
            <a:off x="6795634" y="3971248"/>
            <a:ext cx="960548" cy="10016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8945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17" y="597735"/>
            <a:ext cx="10800000" cy="864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1F497D"/>
                </a:solidFill>
              </a:rPr>
              <a:t>Intervention</a:t>
            </a:r>
            <a:r>
              <a:rPr lang="en-GB" sz="4267" b="1" dirty="0">
                <a:solidFill>
                  <a:srgbClr val="1F497D"/>
                </a:solidFill>
              </a:rPr>
              <a:t> development and optimisation</a:t>
            </a:r>
            <a:endParaRPr lang="en-GB" sz="4267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00" y="1557040"/>
            <a:ext cx="11328400" cy="5069130"/>
          </a:xfrm>
        </p:spPr>
        <p:txBody>
          <a:bodyPr>
            <a:normAutofit/>
          </a:bodyPr>
          <a:lstStyle/>
          <a:p>
            <a:r>
              <a:rPr lang="en-US" sz="2800" b="1" dirty="0"/>
              <a:t>Inductive qualitative research </a:t>
            </a:r>
          </a:p>
          <a:p>
            <a:pPr lvl="1"/>
            <a:r>
              <a:rPr lang="en-US" sz="2800" dirty="0"/>
              <a:t>Essential to gain insight into whether all intervention components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/>
              <a:t>comprehensible, acceptable, feasible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/>
              <a:t>easy to use, motivating, enjoyable, informative, convincing</a:t>
            </a:r>
          </a:p>
          <a:p>
            <a:r>
              <a:rPr lang="en-US" sz="2800" b="1" dirty="0"/>
              <a:t>Methods:</a:t>
            </a:r>
          </a:p>
          <a:p>
            <a:pPr marL="1305951" lvl="1" indent="-609585">
              <a:buFont typeface="+mj-lt"/>
              <a:buAutoNum type="arabicPeriod"/>
            </a:pPr>
            <a:r>
              <a:rPr lang="en-US" sz="2800" dirty="0">
                <a:solidFill>
                  <a:srgbClr val="1F497D"/>
                </a:solidFill>
              </a:rPr>
              <a:t>Think-aloud studies</a:t>
            </a:r>
            <a:r>
              <a:rPr lang="en-US" sz="2800" dirty="0"/>
              <a:t>: elicit range of target users’ reactions to every element of the intervention </a:t>
            </a:r>
          </a:p>
          <a:p>
            <a:pPr marL="1305951" lvl="1" indent="-609585">
              <a:buFont typeface="+mj-lt"/>
              <a:buAutoNum type="arabicPeriod"/>
            </a:pPr>
            <a:r>
              <a:rPr lang="en-US" sz="2800" dirty="0">
                <a:solidFill>
                  <a:srgbClr val="1F497D"/>
                </a:solidFill>
              </a:rPr>
              <a:t>Retrospective or longitudinal interviews</a:t>
            </a:r>
            <a:r>
              <a:rPr lang="en-US" sz="2800" dirty="0"/>
              <a:t>: experiences of using the intervention in the real world</a:t>
            </a:r>
          </a:p>
          <a:p>
            <a:pPr marL="1305951" lvl="1" indent="-609585">
              <a:buFont typeface="+mj-lt"/>
              <a:buAutoNum type="arabicPeriod"/>
            </a:pPr>
            <a:r>
              <a:rPr lang="en-US" sz="2800" dirty="0">
                <a:solidFill>
                  <a:srgbClr val="1F497D"/>
                </a:solidFill>
              </a:rPr>
              <a:t>Triangulation</a:t>
            </a:r>
            <a:r>
              <a:rPr lang="en-US" sz="2800" dirty="0"/>
              <a:t> with quantitative usage data  </a:t>
            </a:r>
          </a:p>
          <a:p>
            <a:pPr marL="1763139" lvl="2" indent="-609585">
              <a:buFont typeface="Wingdings" pitchFamily="2" charset="2"/>
              <a:buChar char="§"/>
            </a:pPr>
            <a:r>
              <a:rPr lang="en-GB" sz="2400" dirty="0" err="1"/>
              <a:t>AMUsED</a:t>
            </a:r>
            <a:r>
              <a:rPr lang="en-GB" sz="2400" dirty="0"/>
              <a:t> Framework on PBA website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F8114A8-D93E-4E51-8917-A48F70086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28" y="231830"/>
            <a:ext cx="2301380" cy="4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749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360000"/>
            <a:ext cx="10800000" cy="864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1F497D"/>
                </a:solidFill>
              </a:rPr>
              <a:t>Think aloud interviews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00" y="1352170"/>
            <a:ext cx="11328400" cy="4635055"/>
          </a:xfrm>
        </p:spPr>
        <p:txBody>
          <a:bodyPr>
            <a:normAutofit/>
          </a:bodyPr>
          <a:lstStyle/>
          <a:p>
            <a:r>
              <a:rPr lang="en-GB" sz="2933" dirty="0">
                <a:solidFill>
                  <a:srgbClr val="1F497D"/>
                </a:solidFill>
              </a:rPr>
              <a:t>AKA: </a:t>
            </a:r>
            <a:r>
              <a:rPr lang="en-GB" sz="2933" dirty="0"/>
              <a:t>verbal protocols; cognitive walkthroughs; concurrent think aloud … </a:t>
            </a:r>
          </a:p>
          <a:p>
            <a:r>
              <a:rPr lang="en-GB" sz="2933" dirty="0"/>
              <a:t>Ask participants to use the intervention and </a:t>
            </a:r>
            <a:r>
              <a:rPr lang="en-GB" sz="2933" dirty="0">
                <a:solidFill>
                  <a:srgbClr val="1F497D"/>
                </a:solidFill>
              </a:rPr>
              <a:t>say out loud any thoughts that come to mind</a:t>
            </a:r>
          </a:p>
          <a:p>
            <a:r>
              <a:rPr lang="en-GB" sz="2933" dirty="0"/>
              <a:t>Good for: </a:t>
            </a:r>
          </a:p>
          <a:p>
            <a:pPr lvl="1"/>
            <a:r>
              <a:rPr lang="en-GB" sz="2933" dirty="0"/>
              <a:t>Accessing </a:t>
            </a:r>
            <a:r>
              <a:rPr lang="en-GB" sz="2933" dirty="0">
                <a:solidFill>
                  <a:srgbClr val="1F497D"/>
                </a:solidFill>
              </a:rPr>
              <a:t>immediate reactions </a:t>
            </a:r>
            <a:r>
              <a:rPr lang="en-GB" sz="2933" dirty="0"/>
              <a:t>to intervention content (particularly adverse reactions!) </a:t>
            </a:r>
          </a:p>
          <a:p>
            <a:pPr lvl="1"/>
            <a:r>
              <a:rPr lang="en-GB" sz="2933" dirty="0"/>
              <a:t>Observe </a:t>
            </a:r>
            <a:r>
              <a:rPr lang="en-GB" sz="2933" dirty="0">
                <a:solidFill>
                  <a:srgbClr val="1F497D"/>
                </a:solidFill>
              </a:rPr>
              <a:t>how an intervention is used </a:t>
            </a:r>
          </a:p>
          <a:p>
            <a:pPr lvl="1"/>
            <a:r>
              <a:rPr lang="en-GB" sz="2933" dirty="0"/>
              <a:t>Identifying </a:t>
            </a:r>
            <a:r>
              <a:rPr lang="en-GB" sz="2933" dirty="0">
                <a:solidFill>
                  <a:srgbClr val="1F497D"/>
                </a:solidFill>
              </a:rPr>
              <a:t>bugs </a:t>
            </a:r>
          </a:p>
          <a:p>
            <a:pPr lvl="1"/>
            <a:r>
              <a:rPr lang="en-GB" sz="2933" dirty="0">
                <a:solidFill>
                  <a:srgbClr val="1F497D"/>
                </a:solidFill>
              </a:rPr>
              <a:t>Iterative </a:t>
            </a:r>
            <a:r>
              <a:rPr lang="en-GB" sz="2933" dirty="0"/>
              <a:t>development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8" descr="http://hollybrosnahan.com/wp-content/uploads/2012/10/ThinkAlou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893"/>
          <a:stretch/>
        </p:blipFill>
        <p:spPr bwMode="auto">
          <a:xfrm>
            <a:off x="7671468" y="4006479"/>
            <a:ext cx="3612953" cy="2263396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3C5F219-30BC-49EE-8990-FDB9F3F66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28" y="231830"/>
            <a:ext cx="2301380" cy="4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3000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545929"/>
            <a:ext cx="10972800" cy="4369096"/>
          </a:xfrm>
        </p:spPr>
        <p:txBody>
          <a:bodyPr>
            <a:normAutofit/>
          </a:bodyPr>
          <a:lstStyle/>
          <a:p>
            <a:pPr lvl="0"/>
            <a:r>
              <a:rPr lang="en-GB" sz="3300" dirty="0">
                <a:solidFill>
                  <a:schemeClr val="tx1"/>
                </a:solidFill>
              </a:rPr>
              <a:t>What do you see as the main benefits and challenges of this approach? (actual or envisaged)</a:t>
            </a:r>
          </a:p>
          <a:p>
            <a:pPr marL="0" lvl="0" indent="0">
              <a:buNone/>
            </a:pPr>
            <a:endParaRPr lang="en-GB" sz="3300" dirty="0">
              <a:solidFill>
                <a:schemeClr val="tx1"/>
              </a:solidFill>
            </a:endParaRPr>
          </a:p>
          <a:p>
            <a:pPr lvl="0"/>
            <a:r>
              <a:rPr lang="en-GB" sz="3300" dirty="0">
                <a:solidFill>
                  <a:schemeClr val="tx1"/>
                </a:solidFill>
              </a:rPr>
              <a:t>Any top tips/advice from those who have conducted this type of interview?</a:t>
            </a:r>
          </a:p>
          <a:p>
            <a:pPr marL="0" lvl="0" indent="0">
              <a:buNone/>
            </a:pPr>
            <a:endParaRPr lang="en-GB" sz="3300" dirty="0">
              <a:solidFill>
                <a:schemeClr val="tx1"/>
              </a:solidFill>
            </a:endParaRPr>
          </a:p>
          <a:p>
            <a:pPr lvl="0"/>
            <a:r>
              <a:rPr lang="en-GB" sz="3300" dirty="0">
                <a:solidFill>
                  <a:schemeClr val="tx1"/>
                </a:solidFill>
              </a:rPr>
              <a:t>Any questions about practicalities of conducting think-</a:t>
            </a:r>
            <a:r>
              <a:rPr lang="en-GB" sz="3300" dirty="0" err="1">
                <a:solidFill>
                  <a:schemeClr val="tx1"/>
                </a:solidFill>
              </a:rPr>
              <a:t>alouds</a:t>
            </a:r>
            <a:r>
              <a:rPr lang="en-GB" sz="3300" dirty="0">
                <a:solidFill>
                  <a:schemeClr val="tx1"/>
                </a:solidFill>
              </a:rPr>
              <a:t>?</a:t>
            </a:r>
          </a:p>
          <a:p>
            <a:pPr marL="0" lvl="0" indent="0">
              <a:buNone/>
            </a:pPr>
            <a:endParaRPr lang="en-GB" sz="33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144059-6667-44AB-B5AE-2F12D32B72B6}"/>
              </a:ext>
            </a:extLst>
          </p:cNvPr>
          <p:cNvSpPr txBox="1">
            <a:spLocks/>
          </p:cNvSpPr>
          <p:nvPr/>
        </p:nvSpPr>
        <p:spPr>
          <a:xfrm>
            <a:off x="504000" y="360000"/>
            <a:ext cx="10800000" cy="865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93E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00B050"/>
                </a:solidFill>
              </a:rPr>
              <a:t>Discussion: </a:t>
            </a:r>
            <a:r>
              <a:rPr lang="en-GB" sz="3600" b="1" dirty="0" err="1">
                <a:solidFill>
                  <a:srgbClr val="00B050"/>
                </a:solidFill>
              </a:rPr>
              <a:t>Thinkaloud</a:t>
            </a:r>
            <a:r>
              <a:rPr lang="en-GB" sz="3600" b="1" dirty="0">
                <a:solidFill>
                  <a:srgbClr val="00B050"/>
                </a:solidFill>
              </a:rPr>
              <a:t> interviews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C007BF9-C83D-40D3-A7D8-140B64661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28" y="231830"/>
            <a:ext cx="2301380" cy="4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708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7" y="97910"/>
            <a:ext cx="10972800" cy="1143000"/>
          </a:xfrm>
        </p:spPr>
        <p:txBody>
          <a:bodyPr/>
          <a:lstStyle/>
          <a:p>
            <a:pPr algn="l"/>
            <a:r>
              <a:rPr lang="en-GB" sz="4267" b="1" dirty="0">
                <a:solidFill>
                  <a:srgbClr val="1F497D"/>
                </a:solidFill>
              </a:rPr>
              <a:t>Making person-based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7" y="1212358"/>
            <a:ext cx="11055626" cy="4256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</a:rPr>
              <a:t>How do you incorporate conflicting user experiences? 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4" descr="Image result for person symbol">
            <a:extLst>
              <a:ext uri="{FF2B5EF4-FFF2-40B4-BE49-F238E27FC236}">
                <a16:creationId xmlns:a16="http://schemas.microsoft.com/office/drawing/2014/main" id="{3AB15B0A-FAB7-494E-A974-A1A1FC6D7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776" y="2355358"/>
            <a:ext cx="1473067" cy="11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58796" y="2065578"/>
            <a:ext cx="9331591" cy="3810265"/>
            <a:chOff x="815413" y="2414275"/>
            <a:chExt cx="10439467" cy="4399103"/>
          </a:xfrm>
        </p:grpSpPr>
        <p:pic>
          <p:nvPicPr>
            <p:cNvPr id="5" name="Picture 4" descr="Image result for person symbol">
              <a:extLst>
                <a:ext uri="{FF2B5EF4-FFF2-40B4-BE49-F238E27FC236}">
                  <a16:creationId xmlns:a16="http://schemas.microsoft.com/office/drawing/2014/main" id="{D3664D4E-5BAE-4989-975B-0FE6DADBB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413" y="3618005"/>
              <a:ext cx="16256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person symbol">
              <a:extLst>
                <a:ext uri="{FF2B5EF4-FFF2-40B4-BE49-F238E27FC236}">
                  <a16:creationId xmlns:a16="http://schemas.microsoft.com/office/drawing/2014/main" id="{0DDBD4D2-EDDF-4111-9EC2-818662DC4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413" y="5594177"/>
              <a:ext cx="16256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erson symbol">
              <a:extLst>
                <a:ext uri="{FF2B5EF4-FFF2-40B4-BE49-F238E27FC236}">
                  <a16:creationId xmlns:a16="http://schemas.microsoft.com/office/drawing/2014/main" id="{3927C637-00BD-4C5D-BB00-6904A9535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9280" y="5590841"/>
              <a:ext cx="16256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ular Callout 4">
              <a:extLst>
                <a:ext uri="{FF2B5EF4-FFF2-40B4-BE49-F238E27FC236}">
                  <a16:creationId xmlns:a16="http://schemas.microsoft.com/office/drawing/2014/main" id="{EFD88DE4-29CA-464E-9184-85A6B14B11D8}"/>
                </a:ext>
              </a:extLst>
            </p:cNvPr>
            <p:cNvSpPr/>
            <p:nvPr/>
          </p:nvSpPr>
          <p:spPr>
            <a:xfrm>
              <a:off x="2441014" y="2414275"/>
              <a:ext cx="3174933" cy="1440160"/>
            </a:xfrm>
            <a:prstGeom prst="wedgeRoundRectCallout">
              <a:avLst>
                <a:gd name="adj1" fmla="val -43979"/>
                <a:gd name="adj2" fmla="val 63238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0" name="Rounded Rectangular Callout 10">
              <a:extLst>
                <a:ext uri="{FF2B5EF4-FFF2-40B4-BE49-F238E27FC236}">
                  <a16:creationId xmlns:a16="http://schemas.microsoft.com/office/drawing/2014/main" id="{586520A8-FADF-439C-B363-64BE6F076E1C}"/>
                </a:ext>
              </a:extLst>
            </p:cNvPr>
            <p:cNvSpPr/>
            <p:nvPr/>
          </p:nvSpPr>
          <p:spPr>
            <a:xfrm>
              <a:off x="2441014" y="4748731"/>
              <a:ext cx="2886901" cy="1440160"/>
            </a:xfrm>
            <a:prstGeom prst="wedgeRoundRectCallout">
              <a:avLst>
                <a:gd name="adj1" fmla="val -43979"/>
                <a:gd name="adj2" fmla="val 63238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1" name="Rounded Rectangular Callout 11">
              <a:extLst>
                <a:ext uri="{FF2B5EF4-FFF2-40B4-BE49-F238E27FC236}">
                  <a16:creationId xmlns:a16="http://schemas.microsoft.com/office/drawing/2014/main" id="{EF6134E9-9E36-4D72-B520-64CF810DCC9A}"/>
                </a:ext>
              </a:extLst>
            </p:cNvPr>
            <p:cNvSpPr/>
            <p:nvPr/>
          </p:nvSpPr>
          <p:spPr>
            <a:xfrm>
              <a:off x="5807968" y="3487760"/>
              <a:ext cx="3533280" cy="1260971"/>
            </a:xfrm>
            <a:prstGeom prst="wedgeRoundRectCallout">
              <a:avLst>
                <a:gd name="adj1" fmla="val 62175"/>
                <a:gd name="adj2" fmla="val -46767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2" name="Rounded Rectangular Callout 12">
              <a:extLst>
                <a:ext uri="{FF2B5EF4-FFF2-40B4-BE49-F238E27FC236}">
                  <a16:creationId xmlns:a16="http://schemas.microsoft.com/office/drawing/2014/main" id="{D3406D79-A3E0-4A2C-8477-FC305F63DE40}"/>
                </a:ext>
              </a:extLst>
            </p:cNvPr>
            <p:cNvSpPr/>
            <p:nvPr/>
          </p:nvSpPr>
          <p:spPr>
            <a:xfrm>
              <a:off x="6035147" y="5093427"/>
              <a:ext cx="3552395" cy="1440160"/>
            </a:xfrm>
            <a:prstGeom prst="wedgeRoundRectCallout">
              <a:avLst>
                <a:gd name="adj1" fmla="val 62574"/>
                <a:gd name="adj2" fmla="val 2706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D0697D-0054-40C8-B68B-B02CE6F4444E}"/>
                </a:ext>
              </a:extLst>
            </p:cNvPr>
            <p:cNvSpPr txBox="1"/>
            <p:nvPr/>
          </p:nvSpPr>
          <p:spPr>
            <a:xfrm>
              <a:off x="2738467" y="2624093"/>
              <a:ext cx="2592289" cy="110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I hate that feature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B55369-C82F-4FFE-B05D-3E1734CE3905}"/>
                </a:ext>
              </a:extLst>
            </p:cNvPr>
            <p:cNvSpPr txBox="1"/>
            <p:nvPr/>
          </p:nvSpPr>
          <p:spPr>
            <a:xfrm>
              <a:off x="6326469" y="3577922"/>
              <a:ext cx="2592289" cy="110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I love that feature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F70515-D5B4-4DA6-BEC3-E278DEF0593A}"/>
                </a:ext>
              </a:extLst>
            </p:cNvPr>
            <p:cNvSpPr txBox="1"/>
            <p:nvPr/>
          </p:nvSpPr>
          <p:spPr>
            <a:xfrm>
              <a:off x="2605852" y="4918032"/>
              <a:ext cx="2592289" cy="110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What is that feature?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FBDD54-82C4-4A66-9987-6580B4C56841}"/>
                </a:ext>
              </a:extLst>
            </p:cNvPr>
            <p:cNvSpPr txBox="1"/>
            <p:nvPr/>
          </p:nvSpPr>
          <p:spPr>
            <a:xfrm>
              <a:off x="6259509" y="5330218"/>
              <a:ext cx="3191545" cy="1101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I don’t really mind either way</a:t>
              </a: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82D43497-3452-46A2-B60F-D58CEC920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28" y="231830"/>
            <a:ext cx="2301380" cy="4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8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35"/>
    </mc:Choice>
    <mc:Fallback xmlns="">
      <p:transition spd="slow" advTm="4613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7552" y="668356"/>
            <a:ext cx="11936896" cy="7602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defRPr/>
            </a:pPr>
            <a:r>
              <a:rPr lang="en-GB" sz="3600" b="1" dirty="0">
                <a:solidFill>
                  <a:srgbClr val="1F497D"/>
                </a:solidFill>
              </a:rPr>
              <a:t>Making person-based changes: The decision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91296"/>
              </p:ext>
            </p:extLst>
          </p:nvPr>
        </p:nvGraphicFramePr>
        <p:xfrm>
          <a:off x="229807" y="1722934"/>
          <a:ext cx="11521280" cy="383482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96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840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Page or aspect of intervention (e.g. Page 1 Welcome)</a:t>
                      </a:r>
                      <a:endParaRPr lang="en-GB" sz="1600" b="1" kern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223">
                <a:tc>
                  <a:txBody>
                    <a:bodyPr/>
                    <a:lstStyle/>
                    <a:p>
                      <a:pPr marL="18415" indent="-18415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Negative Comments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Positive Comments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Possible Change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Reason for change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Agreed change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 err="1">
                          <a:effectLst/>
                        </a:rPr>
                        <a:t>MoScoW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963" marR="8496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53B6CBA-06CF-44DC-B278-D474BF91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728" y="231830"/>
            <a:ext cx="2301380" cy="48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Callout 1 1">
            <a:extLst>
              <a:ext uri="{FF2B5EF4-FFF2-40B4-BE49-F238E27FC236}">
                <a16:creationId xmlns:a16="http://schemas.microsoft.com/office/drawing/2014/main" id="{1C6B81E1-52E1-4291-80DB-A66D0E4814D5}"/>
              </a:ext>
            </a:extLst>
          </p:cNvPr>
          <p:cNvSpPr/>
          <p:nvPr/>
        </p:nvSpPr>
        <p:spPr>
          <a:xfrm>
            <a:off x="1113222" y="3313033"/>
            <a:ext cx="5760640" cy="3312368"/>
          </a:xfrm>
          <a:prstGeom prst="borderCallout1">
            <a:avLst>
              <a:gd name="adj1" fmla="val -17546"/>
              <a:gd name="adj2" fmla="val 119829"/>
              <a:gd name="adj3" fmla="val 37351"/>
              <a:gd name="adj4" fmla="val 100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9C5506-3A40-4A0A-BBF3-680B63E707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65" r="49901" b="41139"/>
          <a:stretch/>
        </p:blipFill>
        <p:spPr>
          <a:xfrm>
            <a:off x="1113222" y="3349322"/>
            <a:ext cx="5664629" cy="3276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20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150"/>
    </mc:Choice>
    <mc:Fallback xmlns="">
      <p:transition spd="slow" advTm="160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5|22.9|37.9|12.8"/>
</p:tagLst>
</file>

<file path=ppt/theme/theme1.xml><?xml version="1.0" encoding="utf-8"?>
<a:theme xmlns:a="http://schemas.openxmlformats.org/drawingml/2006/main" name="UoS_Powerpoint_template WIDESCREEN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EEB19A3-E5AF-B743-8C08-9AD556682854}" vid="{671753E0-2D72-0A42-810F-2669D10CC1B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1091</Words>
  <Application>Microsoft Office PowerPoint</Application>
  <PresentationFormat>Widescreen</PresentationFormat>
  <Paragraphs>193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UoS_Powerpoint_template WIDESCREEN</vt:lpstr>
      <vt:lpstr>Office Theme</vt:lpstr>
      <vt:lpstr>Using think aloud interviews as part of the Person Based Approach to optimising behaviour change interventions</vt:lpstr>
      <vt:lpstr>PowerPoint Presentation</vt:lpstr>
      <vt:lpstr>Overview of the person-based approach</vt:lpstr>
      <vt:lpstr>Using the PBA during intervention optimisation</vt:lpstr>
      <vt:lpstr>Intervention development and optimisation</vt:lpstr>
      <vt:lpstr>Think aloud interviews </vt:lpstr>
      <vt:lpstr>PowerPoint Presentation</vt:lpstr>
      <vt:lpstr>Making person-based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Person-Based Approach to Intervention Development</dc:title>
  <dc:creator>Rosie Essery</dc:creator>
  <cp:lastModifiedBy>Rosie Essery</cp:lastModifiedBy>
  <cp:revision>6</cp:revision>
  <dcterms:created xsi:type="dcterms:W3CDTF">2022-10-14T17:16:07Z</dcterms:created>
  <dcterms:modified xsi:type="dcterms:W3CDTF">2024-09-10T10:30:59Z</dcterms:modified>
</cp:coreProperties>
</file>