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5D4E"/>
    <a:srgbClr val="D5EEEF"/>
    <a:srgbClr val="193E72"/>
    <a:srgbClr val="006CB5"/>
    <a:srgbClr val="DB1A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7" d="100"/>
          <a:sy n="17" d="100"/>
        </p:scale>
        <p:origin x="3136" y="232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5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67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7364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590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95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36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71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12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34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013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00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E7C5A-D426-4166-AA15-F82B928C487C}" type="datetimeFigureOut">
              <a:rPr lang="en-GB" smtClean="0"/>
              <a:t>25/07/2023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56B76-68A7-4A9F-84C2-F9686C9B65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48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818D3F40-1C62-C454-5E03-BB0E2639E846}"/>
              </a:ext>
            </a:extLst>
          </p:cNvPr>
          <p:cNvSpPr/>
          <p:nvPr/>
        </p:nvSpPr>
        <p:spPr>
          <a:xfrm>
            <a:off x="-65313" y="9690766"/>
            <a:ext cx="30375576" cy="25919734"/>
          </a:xfrm>
          <a:prstGeom prst="rect">
            <a:avLst/>
          </a:prstGeom>
          <a:solidFill>
            <a:srgbClr val="D5EE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-35050" y="-53701"/>
            <a:ext cx="30310263" cy="9744465"/>
          </a:xfrm>
          <a:prstGeom prst="rect">
            <a:avLst/>
          </a:prstGeom>
          <a:solidFill>
            <a:srgbClr val="193E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aseline="-250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D3D6E43-DDD2-4E54-9185-2E48C5A4B32F}"/>
              </a:ext>
            </a:extLst>
          </p:cNvPr>
          <p:cNvCxnSpPr>
            <a:cxnSpLocks/>
          </p:cNvCxnSpPr>
          <p:nvPr/>
        </p:nvCxnSpPr>
        <p:spPr>
          <a:xfrm>
            <a:off x="1280350" y="13812816"/>
            <a:ext cx="27866149" cy="0"/>
          </a:xfrm>
          <a:prstGeom prst="line">
            <a:avLst/>
          </a:prstGeom>
          <a:ln w="76200"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503D09EC-A893-3CF3-B482-EC5E18D86326}"/>
              </a:ext>
            </a:extLst>
          </p:cNvPr>
          <p:cNvSpPr/>
          <p:nvPr/>
        </p:nvSpPr>
        <p:spPr>
          <a:xfrm>
            <a:off x="-65314" y="35560731"/>
            <a:ext cx="30375577" cy="7302240"/>
          </a:xfrm>
          <a:prstGeom prst="rect">
            <a:avLst/>
          </a:prstGeom>
          <a:solidFill>
            <a:srgbClr val="193E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aseline="-25000" dirty="0">
              <a:solidFill>
                <a:srgbClr val="001B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30">
            <a:extLst>
              <a:ext uri="{FF2B5EF4-FFF2-40B4-BE49-F238E27FC236}">
                <a16:creationId xmlns:a16="http://schemas.microsoft.com/office/drawing/2014/main" id="{C0186FF6-09B5-5F34-B2B7-54F5416B75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8190" y="38410605"/>
            <a:ext cx="13580659" cy="184666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5B5C8C9-111F-6B2B-E48D-7294D99D764F}"/>
              </a:ext>
            </a:extLst>
          </p:cNvPr>
          <p:cNvSpPr txBox="1"/>
          <p:nvPr/>
        </p:nvSpPr>
        <p:spPr>
          <a:xfrm>
            <a:off x="1795296" y="1610790"/>
            <a:ext cx="26020114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3800" b="1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Main finding </a:t>
            </a:r>
            <a:r>
              <a:rPr lang="en-GB" sz="13800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goes here, translated into </a:t>
            </a:r>
            <a:r>
              <a:rPr lang="en-GB" sz="13800" b="1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plain English. </a:t>
            </a:r>
            <a:r>
              <a:rPr lang="en-GB" sz="13800" b="1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Emphasize </a:t>
            </a:r>
            <a:r>
              <a:rPr lang="en-GB" sz="13800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the important words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EC9A7A-19AA-74A2-AE1D-D7C0DB272211}"/>
              </a:ext>
            </a:extLst>
          </p:cNvPr>
          <p:cNvSpPr txBox="1"/>
          <p:nvPr/>
        </p:nvSpPr>
        <p:spPr>
          <a:xfrm>
            <a:off x="10023747" y="41167590"/>
            <a:ext cx="1358065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arc-</a:t>
            </a:r>
            <a:r>
              <a:rPr lang="en-GB" sz="6000" b="1" dirty="0" err="1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wx.nihr.ac.uk</a:t>
            </a:r>
            <a:r>
              <a:rPr lang="en-GB" sz="6000" b="1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 | @</a:t>
            </a:r>
            <a:r>
              <a:rPr lang="en-GB" sz="6000" b="1" dirty="0" err="1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ARC_Wessex</a:t>
            </a:r>
            <a:endParaRPr lang="en-GB" sz="6000" b="1" dirty="0">
              <a:solidFill>
                <a:schemeClr val="bg1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24B04E-8C62-0781-ED1B-C0E40FFC938D}"/>
              </a:ext>
            </a:extLst>
          </p:cNvPr>
          <p:cNvSpPr txBox="1"/>
          <p:nvPr/>
        </p:nvSpPr>
        <p:spPr>
          <a:xfrm>
            <a:off x="1647991" y="10306105"/>
            <a:ext cx="160738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6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Study title</a:t>
            </a:r>
          </a:p>
          <a:p>
            <a:r>
              <a:rPr lang="en-GB" sz="8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Subtitle / strapline</a:t>
            </a:r>
          </a:p>
        </p:txBody>
      </p:sp>
      <p:pic>
        <p:nvPicPr>
          <p:cNvPr id="35" name="Picture 34" descr="A qr code with a letter b&#10;&#10;Description automatically generated">
            <a:extLst>
              <a:ext uri="{FF2B5EF4-FFF2-40B4-BE49-F238E27FC236}">
                <a16:creationId xmlns:a16="http://schemas.microsoft.com/office/drawing/2014/main" id="{54C9D3D3-82B3-F07B-89C3-B9584B8F0B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2840" y="37918161"/>
            <a:ext cx="4320552" cy="432055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64BBFF16-AAE6-667F-8732-8EF1FE5FA3ED}"/>
              </a:ext>
            </a:extLst>
          </p:cNvPr>
          <p:cNvSpPr txBox="1"/>
          <p:nvPr/>
        </p:nvSpPr>
        <p:spPr>
          <a:xfrm>
            <a:off x="18253412" y="38363775"/>
            <a:ext cx="67809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4800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Take a picture with your </a:t>
            </a:r>
          </a:p>
          <a:p>
            <a:pPr algn="r"/>
            <a:r>
              <a:rPr lang="en-GB" sz="4800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phone to see more</a:t>
            </a:r>
            <a:endParaRPr lang="en-GB" sz="4800" b="1" dirty="0">
              <a:solidFill>
                <a:schemeClr val="bg1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4FE5FA7-FBC6-EBC1-FA1F-979CAA4AD04C}"/>
              </a:ext>
            </a:extLst>
          </p:cNvPr>
          <p:cNvSpPr txBox="1"/>
          <p:nvPr/>
        </p:nvSpPr>
        <p:spPr>
          <a:xfrm>
            <a:off x="722880" y="35979169"/>
            <a:ext cx="28918232" cy="2015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GB" sz="4000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This research is funded by the National Institute for Health and Care Research Applied Research Collaboration Wessex </a:t>
            </a:r>
          </a:p>
          <a:p>
            <a:pPr>
              <a:spcBef>
                <a:spcPts val="600"/>
              </a:spcBef>
              <a:defRPr/>
            </a:pPr>
            <a:r>
              <a:rPr lang="en-GB" sz="4000" dirty="0">
                <a:solidFill>
                  <a:schemeClr val="bg1"/>
                </a:solidFill>
                <a:latin typeface="Lato" panose="020F0502020204030203" pitchFamily="34" charset="0"/>
                <a:cs typeface="Arial" panose="020B0604020202020204" pitchFamily="34" charset="0"/>
              </a:rPr>
              <a:t>(NIHR ARC Wessex). The views expressed are those of the authors and not necessarily those of the NIHR, the NHS or the Department of Health and Social Care.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EB2BFE1-6FDF-07F1-92BF-E3E2786F40E9}"/>
              </a:ext>
            </a:extLst>
          </p:cNvPr>
          <p:cNvSpPr/>
          <p:nvPr/>
        </p:nvSpPr>
        <p:spPr>
          <a:xfrm>
            <a:off x="1280350" y="14781310"/>
            <a:ext cx="27866149" cy="195879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757FB71-AECF-4354-A626-53DDF44F221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5446" b="23513"/>
          <a:stretch/>
        </p:blipFill>
        <p:spPr>
          <a:xfrm rot="10800000">
            <a:off x="25422839" y="17607"/>
            <a:ext cx="4887423" cy="5790812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D16689A2-E30D-2ED1-DEC2-6479BE25E542}"/>
              </a:ext>
            </a:extLst>
          </p:cNvPr>
          <p:cNvSpPr txBox="1"/>
          <p:nvPr/>
        </p:nvSpPr>
        <p:spPr>
          <a:xfrm>
            <a:off x="1280349" y="14916630"/>
            <a:ext cx="27714514" cy="3029539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6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Background</a:t>
            </a:r>
            <a:b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</a:br>
            <a:r>
              <a:rPr lang="en-GB" sz="60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Short</a:t>
            </a:r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 description of why the work was needed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503D05B-D4DD-91DB-B5A2-AB9110D1EF78}"/>
              </a:ext>
            </a:extLst>
          </p:cNvPr>
          <p:cNvSpPr txBox="1"/>
          <p:nvPr/>
        </p:nvSpPr>
        <p:spPr>
          <a:xfrm>
            <a:off x="21222316" y="10018419"/>
            <a:ext cx="7829548" cy="3675870"/>
          </a:xfrm>
          <a:prstGeom prst="rect">
            <a:avLst/>
          </a:prstGeom>
          <a:noFill/>
        </p:spPr>
        <p:txBody>
          <a:bodyPr wrap="square" lIns="540000" tIns="540000" rIns="540000" bIns="540000">
            <a:spAutoFit/>
          </a:bodyPr>
          <a:lstStyle/>
          <a:p>
            <a:r>
              <a:rPr lang="en-GB" sz="60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Presenter</a:t>
            </a:r>
            <a:b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</a:br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Joe Bloggs</a:t>
            </a:r>
            <a:b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</a:br>
            <a:r>
              <a:rPr lang="en-GB" sz="44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Contact details</a:t>
            </a:r>
            <a:endParaRPr lang="en-GB" sz="6000" dirty="0">
              <a:solidFill>
                <a:srgbClr val="193E72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pic>
        <p:nvPicPr>
          <p:cNvPr id="47" name="Picture 46" descr="A blue person icon on a black background&#10;&#10;Description automatically generated">
            <a:extLst>
              <a:ext uri="{FF2B5EF4-FFF2-40B4-BE49-F238E27FC236}">
                <a16:creationId xmlns:a16="http://schemas.microsoft.com/office/drawing/2014/main" id="{AAD2AAFE-1142-0F38-3402-48F71E66C29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80300" y="10334989"/>
            <a:ext cx="3042730" cy="3042730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628A3704-B5A0-305D-FC36-CD1E7DACB3BE}"/>
              </a:ext>
            </a:extLst>
          </p:cNvPr>
          <p:cNvSpPr txBox="1"/>
          <p:nvPr/>
        </p:nvSpPr>
        <p:spPr>
          <a:xfrm>
            <a:off x="1280349" y="18469079"/>
            <a:ext cx="13856464" cy="2106210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6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ADDFC83-07B5-58D0-A86D-4BF43A31F02D}"/>
              </a:ext>
            </a:extLst>
          </p:cNvPr>
          <p:cNvSpPr txBox="1"/>
          <p:nvPr/>
        </p:nvSpPr>
        <p:spPr>
          <a:xfrm>
            <a:off x="15210663" y="19824369"/>
            <a:ext cx="13856464" cy="3860536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More results here, try to include something visual: a picture, a chart, a pull quote or infographic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DBE5E6D-73BB-0F15-06F5-EF2D9C1FEE32}"/>
              </a:ext>
            </a:extLst>
          </p:cNvPr>
          <p:cNvSpPr txBox="1"/>
          <p:nvPr/>
        </p:nvSpPr>
        <p:spPr>
          <a:xfrm>
            <a:off x="1280350" y="28533507"/>
            <a:ext cx="13856464" cy="2106210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600" b="1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Methods</a:t>
            </a:r>
            <a:endParaRPr lang="en-GB" sz="6000" dirty="0">
              <a:solidFill>
                <a:srgbClr val="193E72"/>
              </a:solidFill>
              <a:latin typeface="Lato" panose="020F0502020204030203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2437393-DBB3-AE88-506A-4D69D870A701}"/>
              </a:ext>
            </a:extLst>
          </p:cNvPr>
          <p:cNvSpPr txBox="1"/>
          <p:nvPr/>
        </p:nvSpPr>
        <p:spPr>
          <a:xfrm>
            <a:off x="15252376" y="30096423"/>
            <a:ext cx="13856464" cy="2013877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Space for more of your methods</a:t>
            </a:r>
            <a:endParaRPr lang="en-US" sz="6000" dirty="0">
              <a:solidFill>
                <a:srgbClr val="193E72"/>
              </a:solidFill>
              <a:latin typeface="Lato" panose="020F0502020204030203" pitchFamily="34" charset="0"/>
              <a:cs typeface="Segoe UI" panose="020B0502040204020203" pitchFamily="34" charset="0"/>
            </a:endParaRP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96769CFB-3C8A-9410-83E8-866453811EEA}"/>
              </a:ext>
            </a:extLst>
          </p:cNvPr>
          <p:cNvSpPr/>
          <p:nvPr/>
        </p:nvSpPr>
        <p:spPr>
          <a:xfrm>
            <a:off x="5782201" y="29033297"/>
            <a:ext cx="3257550" cy="1090201"/>
          </a:xfrm>
          <a:prstGeom prst="roundRect">
            <a:avLst/>
          </a:prstGeom>
          <a:solidFill>
            <a:srgbClr val="EA5D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 err="1"/>
              <a:t>Quali</a:t>
            </a:r>
            <a:endParaRPr lang="en-GB" sz="4800" dirty="0"/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88E128B3-B952-69D4-0E01-F60E8C1A208C}"/>
              </a:ext>
            </a:extLst>
          </p:cNvPr>
          <p:cNvSpPr/>
          <p:nvPr/>
        </p:nvSpPr>
        <p:spPr>
          <a:xfrm>
            <a:off x="9684905" y="28977145"/>
            <a:ext cx="6097063" cy="1146353"/>
          </a:xfrm>
          <a:prstGeom prst="roundRect">
            <a:avLst/>
          </a:prstGeom>
          <a:solidFill>
            <a:srgbClr val="EA5D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Health economics</a:t>
            </a:r>
          </a:p>
        </p:txBody>
      </p:sp>
      <p:pic>
        <p:nvPicPr>
          <p:cNvPr id="42" name="Picture 41" descr="A stop sign&#10;&#10;Description generated with high confidence">
            <a:extLst>
              <a:ext uri="{FF2B5EF4-FFF2-40B4-BE49-F238E27FC236}">
                <a16:creationId xmlns:a16="http://schemas.microsoft.com/office/drawing/2014/main" id="{984391D0-4A17-45B1-91DC-E7C1566A6D5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5536" y="32842494"/>
            <a:ext cx="4021752" cy="2679709"/>
          </a:xfrm>
          <a:prstGeom prst="rect">
            <a:avLst/>
          </a:prstGeom>
        </p:spPr>
      </p:pic>
      <p:sp>
        <p:nvSpPr>
          <p:cNvPr id="66" name="Rectangle: Rounded Corners 65">
            <a:extLst>
              <a:ext uri="{FF2B5EF4-FFF2-40B4-BE49-F238E27FC236}">
                <a16:creationId xmlns:a16="http://schemas.microsoft.com/office/drawing/2014/main" id="{49DAE85A-1CCD-D9DD-CBF7-8B3F3034CEBF}"/>
              </a:ext>
            </a:extLst>
          </p:cNvPr>
          <p:cNvSpPr/>
          <p:nvPr/>
        </p:nvSpPr>
        <p:spPr>
          <a:xfrm>
            <a:off x="16590133" y="28960141"/>
            <a:ext cx="6097063" cy="1146353"/>
          </a:xfrm>
          <a:prstGeom prst="roundRect">
            <a:avLst/>
          </a:prstGeom>
          <a:solidFill>
            <a:srgbClr val="EA5D4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dirty="0"/>
              <a:t>Systematic review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A760D8F-B763-A833-A6E0-6166C503D030}"/>
              </a:ext>
            </a:extLst>
          </p:cNvPr>
          <p:cNvSpPr txBox="1"/>
          <p:nvPr/>
        </p:nvSpPr>
        <p:spPr>
          <a:xfrm>
            <a:off x="1338131" y="30096423"/>
            <a:ext cx="13856464" cy="2937206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What did you do? Space for your methods</a:t>
            </a:r>
            <a:endParaRPr lang="en-US" sz="6000" dirty="0">
              <a:solidFill>
                <a:srgbClr val="193E72"/>
              </a:solidFill>
              <a:latin typeface="Lato" panose="020F0502020204030203" pitchFamily="34" charset="0"/>
              <a:cs typeface="Segoe UI" panose="020B0502040204020203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5CB7690-5203-2BBF-8F5F-78AA3F1DE64F}"/>
              </a:ext>
            </a:extLst>
          </p:cNvPr>
          <p:cNvSpPr txBox="1"/>
          <p:nvPr/>
        </p:nvSpPr>
        <p:spPr>
          <a:xfrm>
            <a:off x="1485097" y="19805105"/>
            <a:ext cx="13856464" cy="3860536"/>
          </a:xfrm>
          <a:prstGeom prst="rect">
            <a:avLst/>
          </a:prstGeom>
          <a:solidFill>
            <a:schemeClr val="bg1"/>
          </a:solidFill>
        </p:spPr>
        <p:txBody>
          <a:bodyPr wrap="square" lIns="540000" tIns="540000" rIns="540000" bIns="540000">
            <a:spAutoFit/>
          </a:bodyPr>
          <a:lstStyle/>
          <a:p>
            <a:r>
              <a:rPr lang="en-GB" sz="6000" dirty="0">
                <a:solidFill>
                  <a:srgbClr val="193E72"/>
                </a:solidFill>
                <a:latin typeface="Lato" panose="020F0502020204030203" pitchFamily="34" charset="0"/>
                <a:cs typeface="Arial" panose="020B0604020202020204" pitchFamily="34" charset="0"/>
              </a:rPr>
              <a:t>Key results here, try to include something visual: a picture, a chart, a pull quote or infographic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6A0F522-8F23-50C0-904A-E070894785D1}"/>
              </a:ext>
            </a:extLst>
          </p:cNvPr>
          <p:cNvCxnSpPr>
            <a:cxnSpLocks/>
          </p:cNvCxnSpPr>
          <p:nvPr/>
        </p:nvCxnSpPr>
        <p:spPr>
          <a:xfrm>
            <a:off x="1795296" y="18869129"/>
            <a:ext cx="26351116" cy="0"/>
          </a:xfrm>
          <a:prstGeom prst="line">
            <a:avLst/>
          </a:prstGeom>
          <a:ln w="76200"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36AD5BF-A3CF-C90C-D93E-E8E13DE65781}"/>
              </a:ext>
            </a:extLst>
          </p:cNvPr>
          <p:cNvCxnSpPr>
            <a:cxnSpLocks/>
          </p:cNvCxnSpPr>
          <p:nvPr/>
        </p:nvCxnSpPr>
        <p:spPr>
          <a:xfrm>
            <a:off x="1795296" y="28590657"/>
            <a:ext cx="26351116" cy="0"/>
          </a:xfrm>
          <a:prstGeom prst="line">
            <a:avLst/>
          </a:prstGeom>
          <a:ln w="76200"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751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</TotalTime>
  <Words>170</Words>
  <Application>Microsoft Macintosh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Richards-Doran</dc:creator>
  <cp:lastModifiedBy>Jamie Stevenson</cp:lastModifiedBy>
  <cp:revision>35</cp:revision>
  <dcterms:created xsi:type="dcterms:W3CDTF">2016-04-21T09:53:19Z</dcterms:created>
  <dcterms:modified xsi:type="dcterms:W3CDTF">2023-07-25T14:56:27Z</dcterms:modified>
</cp:coreProperties>
</file>